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6" r:id="rId2"/>
    <p:sldId id="275" r:id="rId3"/>
    <p:sldId id="279" r:id="rId4"/>
    <p:sldId id="297"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00" r:id="rId29"/>
    <p:sldId id="301" r:id="rId30"/>
    <p:sldId id="302" r:id="rId31"/>
    <p:sldId id="344" r:id="rId32"/>
    <p:sldId id="304" r:id="rId33"/>
    <p:sldId id="305" r:id="rId34"/>
    <p:sldId id="306" r:id="rId35"/>
    <p:sldId id="307" r:id="rId36"/>
    <p:sldId id="308" r:id="rId37"/>
    <p:sldId id="309" r:id="rId38"/>
    <p:sldId id="310" r:id="rId39"/>
    <p:sldId id="311" r:id="rId40"/>
    <p:sldId id="312" r:id="rId41"/>
    <p:sldId id="313" r:id="rId42"/>
    <p:sldId id="314" r:id="rId43"/>
    <p:sldId id="317" r:id="rId44"/>
    <p:sldId id="26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B0"/>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85768"/>
            <a:ext cx="2743200" cy="365125"/>
          </a:xfrm>
        </p:spPr>
        <p:txBody>
          <a:bodyPr/>
          <a:lstStyle/>
          <a:p>
            <a:fld id="{243B570E-6BE2-493C-8C86-B8378068DB77}" type="datetimeFigureOut">
              <a:rPr lang="en-US" smtClean="0"/>
              <a:t>8/11/2018</a:t>
            </a:fld>
            <a:endParaRPr lang="en-US" dirty="0"/>
          </a:p>
        </p:txBody>
      </p:sp>
      <p:sp>
        <p:nvSpPr>
          <p:cNvPr id="5" name="Footer Placeholder 4"/>
          <p:cNvSpPr>
            <a:spLocks noGrp="1"/>
          </p:cNvSpPr>
          <p:nvPr>
            <p:ph type="ftr" sz="quarter" idx="11"/>
          </p:nvPr>
        </p:nvSpPr>
        <p:spPr>
          <a:xfrm>
            <a:off x="4038600" y="6485769"/>
            <a:ext cx="4114800" cy="365125"/>
          </a:xfrm>
        </p:spPr>
        <p:txBody>
          <a:bodyPr/>
          <a:lstStyle/>
          <a:p>
            <a:endParaRPr lang="en-US" dirty="0"/>
          </a:p>
        </p:txBody>
      </p:sp>
      <p:sp>
        <p:nvSpPr>
          <p:cNvPr id="6" name="Slide Number Placeholder 5"/>
          <p:cNvSpPr>
            <a:spLocks noGrp="1"/>
          </p:cNvSpPr>
          <p:nvPr>
            <p:ph type="sldNum" sz="quarter" idx="12"/>
          </p:nvPr>
        </p:nvSpPr>
        <p:spPr>
          <a:xfrm>
            <a:off x="9361714" y="6485767"/>
            <a:ext cx="2743200" cy="365125"/>
          </a:xfrm>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95092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980575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382007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154184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55562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272963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52109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6400" y="1354666"/>
            <a:ext cx="5613400" cy="5046134"/>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354666"/>
            <a:ext cx="5469467" cy="5046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208420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5555"/>
            <a:ext cx="10151533" cy="1325563"/>
          </a:xfrm>
        </p:spPr>
        <p:txBody>
          <a:bodyPr/>
          <a:lstStyle/>
          <a:p>
            <a:r>
              <a:rPr lang="en-US"/>
              <a:t>Click to edit Master title style</a:t>
            </a:r>
          </a:p>
        </p:txBody>
      </p:sp>
      <p:sp>
        <p:nvSpPr>
          <p:cNvPr id="3" name="Text Placeholder 2"/>
          <p:cNvSpPr>
            <a:spLocks noGrp="1"/>
          </p:cNvSpPr>
          <p:nvPr>
            <p:ph type="body" idx="1" hasCustomPrompt="1"/>
          </p:nvPr>
        </p:nvSpPr>
        <p:spPr>
          <a:xfrm>
            <a:off x="381000" y="1444096"/>
            <a:ext cx="5616575"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1000"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444096"/>
            <a:ext cx="56388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199"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38617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243B570E-6BE2-493C-8C86-B8378068DB77}" type="datetimeFigureOut">
              <a:rPr lang="en-US" smtClean="0"/>
              <a:pPr/>
              <a:t>8/11/2018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85A5A6D7-9D99-447D-947D-CD7986AA9CE5}"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41922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03180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3B570E-6BE2-493C-8C86-B8378068DB77}"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A5A6D7-9D99-447D-947D-CD7986AA9CE5}" type="slidenum">
              <a:rPr lang="en-US" smtClean="0"/>
              <a:t>‹#›</a:t>
            </a:fld>
            <a:endParaRPr lang="en-US" dirty="0"/>
          </a:p>
        </p:txBody>
      </p:sp>
    </p:spTree>
    <p:extLst>
      <p:ext uri="{BB962C8B-B14F-4D97-AF65-F5344CB8AC3E}">
        <p14:creationId xmlns:p14="http://schemas.microsoft.com/office/powerpoint/2010/main" val="301204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6770"/>
            <a:ext cx="10049933"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337187"/>
            <a:ext cx="11393714" cy="50648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243B570E-6BE2-493C-8C86-B8378068DB77}" type="datetimeFigureOut">
              <a:rPr lang="en-US" smtClean="0"/>
              <a:t>8/11/2018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85A5A6D7-9D99-447D-947D-CD7986AA9CE5}" type="slidenum">
              <a:rPr lang="en-US" smtClean="0"/>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generated with very high confidence">
            <a:extLst>
              <a:ext uri="{FF2B5EF4-FFF2-40B4-BE49-F238E27FC236}">
                <a16:creationId xmlns:a16="http://schemas.microsoft.com/office/drawing/2014/main" id="{6D9D6532-6138-406D-8115-7BAFD8D73FEB}"/>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4133" y="96294"/>
            <a:ext cx="1165981" cy="1229580"/>
          </a:xfrm>
          <a:prstGeom prst="rect">
            <a:avLst/>
          </a:prstGeom>
        </p:spPr>
      </p:pic>
    </p:spTree>
    <p:extLst>
      <p:ext uri="{BB962C8B-B14F-4D97-AF65-F5344CB8AC3E}">
        <p14:creationId xmlns:p14="http://schemas.microsoft.com/office/powerpoint/2010/main" val="389629772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ortonworks.com/hadoop-tutorial/learning-the-ropes-of-the-hortonworks-sandbo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jeffreystrickland" TargetMode="External"/><Relationship Id="rId2" Type="http://schemas.openxmlformats.org/officeDocument/2006/relationships/hyperlink" Target="mailto:jeff@humalytica.com" TargetMode="External"/><Relationship Id="rId1" Type="http://schemas.openxmlformats.org/officeDocument/2006/relationships/slideLayout" Target="../slideLayouts/slideLayout2.xml"/><Relationship Id="rId4" Type="http://schemas.openxmlformats.org/officeDocument/2006/relationships/hyperlink" Target="http://www.humalytica.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latin typeface="Cambria" panose="02040503050406030204" pitchFamily="18" charset="0"/>
              </a:rPr>
              <a:t>Data Analytics</a:t>
            </a:r>
            <a:br>
              <a:rPr lang="en-US" b="1" dirty="0">
                <a:latin typeface="Cambria" panose="02040503050406030204" pitchFamily="18" charset="0"/>
              </a:rPr>
            </a:br>
            <a:r>
              <a:rPr lang="en-US" sz="3600" b="1" dirty="0">
                <a:latin typeface="Cambria" panose="02040503050406030204" pitchFamily="18" charset="0"/>
              </a:rPr>
              <a:t>Lesson 5</a:t>
            </a:r>
            <a:br>
              <a:rPr lang="en-US" sz="3600" b="1" dirty="0">
                <a:latin typeface="Cambria" panose="02040503050406030204" pitchFamily="18" charset="0"/>
              </a:rPr>
            </a:br>
            <a:r>
              <a:rPr lang="en-US" sz="2400" b="1" dirty="0" err="1">
                <a:latin typeface="Cambria" panose="02040503050406030204" pitchFamily="18" charset="0"/>
              </a:rPr>
              <a:t>HDFS</a:t>
            </a:r>
            <a:r>
              <a:rPr lang="en-US" sz="2400" b="1" dirty="0">
                <a:latin typeface="Cambria" panose="02040503050406030204" pitchFamily="18" charset="0"/>
              </a:rPr>
              <a:t> &amp; Setting up Hortonworks Sandbox in Azure</a:t>
            </a:r>
            <a:endParaRPr lang="en-US" sz="4400" b="1" dirty="0">
              <a:latin typeface="Cambria" panose="02040503050406030204" pitchFamily="18" charset="0"/>
            </a:endParaRPr>
          </a:p>
        </p:txBody>
      </p:sp>
      <p:sp>
        <p:nvSpPr>
          <p:cNvPr id="3" name="Subtitle 2"/>
          <p:cNvSpPr>
            <a:spLocks noGrp="1"/>
          </p:cNvSpPr>
          <p:nvPr>
            <p:ph type="subTitle" idx="1"/>
          </p:nvPr>
        </p:nvSpPr>
        <p:spPr/>
        <p:txBody>
          <a:bodyPr/>
          <a:lstStyle/>
          <a:p>
            <a:r>
              <a:rPr lang="en-US" b="1" dirty="0">
                <a:solidFill>
                  <a:schemeClr val="tx2">
                    <a:lumMod val="60000"/>
                    <a:lumOff val="40000"/>
                  </a:schemeClr>
                </a:solidFill>
              </a:rPr>
              <a:t>Jeffrey Strickland, Ph.D.</a:t>
            </a:r>
          </a:p>
        </p:txBody>
      </p:sp>
    </p:spTree>
    <p:extLst>
      <p:ext uri="{BB962C8B-B14F-4D97-AF65-F5344CB8AC3E}">
        <p14:creationId xmlns:p14="http://schemas.microsoft.com/office/powerpoint/2010/main" val="395187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09650"/>
          </a:xfrm>
        </p:spPr>
        <p:txBody>
          <a:bodyPr>
            <a:normAutofit/>
          </a:bodyPr>
          <a:lstStyle/>
          <a:p>
            <a:r>
              <a:rPr lang="en-US" sz="2000" dirty="0"/>
              <a:t>6. Enter a value for each of the fields. Below is an explanation of the fields.</a:t>
            </a:r>
          </a:p>
        </p:txBody>
      </p:sp>
      <p:sp>
        <p:nvSpPr>
          <p:cNvPr id="3" name="Content Placeholder 2"/>
          <p:cNvSpPr>
            <a:spLocks noGrp="1"/>
          </p:cNvSpPr>
          <p:nvPr>
            <p:ph idx="1"/>
          </p:nvPr>
        </p:nvSpPr>
        <p:spPr>
          <a:xfrm>
            <a:off x="838200" y="1009650"/>
            <a:ext cx="10515600" cy="5619750"/>
          </a:xfrm>
        </p:spPr>
        <p:txBody>
          <a:bodyPr>
            <a:normAutofit fontScale="70000" lnSpcReduction="20000"/>
          </a:bodyPr>
          <a:lstStyle/>
          <a:p>
            <a:r>
              <a:rPr lang="en-US" b="1" dirty="0"/>
              <a:t>Name</a:t>
            </a:r>
            <a:r>
              <a:rPr lang="en-US" dirty="0"/>
              <a:t>: This is the name you want to reference the machine. You can choose any name to your liking. In the example above, “</a:t>
            </a:r>
            <a:r>
              <a:rPr lang="en-US" dirty="0" err="1"/>
              <a:t>Mysandbox</a:t>
            </a:r>
            <a:r>
              <a:rPr lang="en-US" dirty="0"/>
              <a:t>” was the name given to the machine.</a:t>
            </a:r>
          </a:p>
          <a:p>
            <a:r>
              <a:rPr lang="en-US" b="1" dirty="0"/>
              <a:t>User name</a:t>
            </a:r>
            <a:r>
              <a:rPr lang="en-US" dirty="0"/>
              <a:t>: This is the name of the user account used to log into the machine. In this example, “azure” is the user name chosen.</a:t>
            </a:r>
          </a:p>
          <a:p>
            <a:r>
              <a:rPr lang="en-US" b="1" dirty="0"/>
              <a:t>Authentication type</a:t>
            </a:r>
            <a:r>
              <a:rPr lang="en-US" dirty="0"/>
              <a:t>: This field allows a choice to either use a password or an SSH public key. This is needed when using an </a:t>
            </a:r>
            <a:r>
              <a:rPr lang="en-US" dirty="0" err="1"/>
              <a:t>ssh</a:t>
            </a:r>
            <a:r>
              <a:rPr lang="en-US" dirty="0"/>
              <a:t> client to access the virtual machine for any specific reason. If you are not familiar using SSH, simply select password and enter a password that satisfies 3 of the following:</a:t>
            </a:r>
          </a:p>
          <a:p>
            <a:r>
              <a:rPr lang="en-US" dirty="0"/>
              <a:t>1 lower case character</a:t>
            </a:r>
          </a:p>
          <a:p>
            <a:r>
              <a:rPr lang="en-US" dirty="0"/>
              <a:t>1 upper case character</a:t>
            </a:r>
          </a:p>
          <a:p>
            <a:r>
              <a:rPr lang="en-US" dirty="0"/>
              <a:t>1 digit</a:t>
            </a:r>
          </a:p>
          <a:p>
            <a:r>
              <a:rPr lang="en-US" dirty="0"/>
              <a:t>1 special character</a:t>
            </a:r>
          </a:p>
          <a:p>
            <a:r>
              <a:rPr lang="en-US" dirty="0"/>
              <a:t>If you are familiar with using SSH, proceed in selecting “SSH public key” and enter in your public SSH key.</a:t>
            </a:r>
          </a:p>
          <a:p>
            <a:r>
              <a:rPr lang="en-US" b="1" dirty="0"/>
              <a:t>Subscription</a:t>
            </a:r>
            <a:r>
              <a:rPr lang="en-US" dirty="0"/>
              <a:t>: This depends on your account. The example used above is set to “Free Trial”.</a:t>
            </a:r>
          </a:p>
          <a:p>
            <a:r>
              <a:rPr lang="en-US" b="1" dirty="0"/>
              <a:t>Resource group</a:t>
            </a:r>
            <a:r>
              <a:rPr lang="en-US" dirty="0"/>
              <a:t>: This is the name of the resource group you want to create. You can also select an existing group if you like. Suggestion is to create a new resource group. In the example, we create a resource group name that is the same name as the machine “</a:t>
            </a:r>
            <a:r>
              <a:rPr lang="en-US" dirty="0" err="1"/>
              <a:t>Mysandbox</a:t>
            </a:r>
            <a:r>
              <a:rPr lang="en-US" dirty="0"/>
              <a:t>”.</a:t>
            </a:r>
          </a:p>
          <a:p>
            <a:r>
              <a:rPr lang="en-US" b="1" dirty="0"/>
              <a:t>Location</a:t>
            </a:r>
            <a:r>
              <a:rPr lang="en-US" dirty="0"/>
              <a:t>: This field allows selection of the region where the machine is deployed. </a:t>
            </a:r>
          </a:p>
        </p:txBody>
      </p:sp>
    </p:spTree>
    <p:extLst>
      <p:ext uri="{BB962C8B-B14F-4D97-AF65-F5344CB8AC3E}">
        <p14:creationId xmlns:p14="http://schemas.microsoft.com/office/powerpoint/2010/main" val="359924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142" y="0"/>
            <a:ext cx="9905998" cy="1093811"/>
          </a:xfrm>
        </p:spPr>
        <p:txBody>
          <a:bodyPr>
            <a:normAutofit/>
          </a:bodyPr>
          <a:lstStyle/>
          <a:p>
            <a:r>
              <a:rPr lang="en-US" sz="2000" dirty="0"/>
              <a:t>7. After entering values for the fields click OK. The following sections are then presented:</a:t>
            </a:r>
          </a:p>
        </p:txBody>
      </p:sp>
      <p:pic>
        <p:nvPicPr>
          <p:cNvPr id="25602" name="Picture 2" descr="06"/>
          <p:cNvPicPr>
            <a:picLocks noChangeAspect="1" noChangeArrowheads="1"/>
          </p:cNvPicPr>
          <p:nvPr/>
        </p:nvPicPr>
        <p:blipFill rotWithShape="1">
          <a:blip r:embed="rId2">
            <a:extLst>
              <a:ext uri="{28A0092B-C50C-407E-A947-70E740481C1C}">
                <a14:useLocalDpi xmlns:a14="http://schemas.microsoft.com/office/drawing/2010/main" val="0"/>
              </a:ext>
            </a:extLst>
          </a:blip>
          <a:srcRect b="20241"/>
          <a:stretch/>
        </p:blipFill>
        <p:spPr bwMode="auto">
          <a:xfrm>
            <a:off x="1263887" y="1093811"/>
            <a:ext cx="9582150" cy="576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87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862" y="0"/>
            <a:ext cx="9905998" cy="1173163"/>
          </a:xfrm>
        </p:spPr>
        <p:txBody>
          <a:bodyPr>
            <a:normAutofit/>
          </a:bodyPr>
          <a:lstStyle/>
          <a:p>
            <a:r>
              <a:rPr lang="en-US" sz="1800" dirty="0"/>
              <a:t>8. Here you can select the machine to run the Sandbox. The suggestion is to use a machine equivalent or higher than an A4 spec’d machine. After selecting the machine, click on the select button.</a:t>
            </a:r>
          </a:p>
        </p:txBody>
      </p:sp>
      <p:pic>
        <p:nvPicPr>
          <p:cNvPr id="26626" name="Picture 2" descr="007"/>
          <p:cNvPicPr>
            <a:picLocks noChangeAspect="1" noChangeArrowheads="1"/>
          </p:cNvPicPr>
          <p:nvPr/>
        </p:nvPicPr>
        <p:blipFill rotWithShape="1">
          <a:blip r:embed="rId2">
            <a:extLst>
              <a:ext uri="{28A0092B-C50C-407E-A947-70E740481C1C}">
                <a14:useLocalDpi xmlns:a14="http://schemas.microsoft.com/office/drawing/2010/main" val="0"/>
              </a:ext>
            </a:extLst>
          </a:blip>
          <a:srcRect b="20378"/>
          <a:stretch/>
        </p:blipFill>
        <p:spPr bwMode="auto">
          <a:xfrm>
            <a:off x="1371599" y="1173163"/>
            <a:ext cx="9534525" cy="566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7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028700"/>
          </a:xfrm>
        </p:spPr>
        <p:txBody>
          <a:bodyPr>
            <a:noAutofit/>
          </a:bodyPr>
          <a:lstStyle/>
          <a:p>
            <a:r>
              <a:rPr lang="en-US" sz="2000" dirty="0"/>
              <a:t>9. The next prompt is a list of settings. You can simply leave these as defaults and click “OK”. The next screen is the summary.</a:t>
            </a:r>
          </a:p>
        </p:txBody>
      </p:sp>
      <p:pic>
        <p:nvPicPr>
          <p:cNvPr id="27650" name="Picture 2" descr="08"/>
          <p:cNvPicPr>
            <a:picLocks noChangeAspect="1" noChangeArrowheads="1"/>
          </p:cNvPicPr>
          <p:nvPr/>
        </p:nvPicPr>
        <p:blipFill rotWithShape="1">
          <a:blip r:embed="rId2">
            <a:extLst>
              <a:ext uri="{28A0092B-C50C-407E-A947-70E740481C1C}">
                <a14:useLocalDpi xmlns:a14="http://schemas.microsoft.com/office/drawing/2010/main" val="0"/>
              </a:ext>
            </a:extLst>
          </a:blip>
          <a:srcRect b="19474"/>
          <a:stretch/>
        </p:blipFill>
        <p:spPr bwMode="auto">
          <a:xfrm>
            <a:off x="1261491" y="1028700"/>
            <a:ext cx="9669017"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5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2" y="0"/>
            <a:ext cx="9905998" cy="1005688"/>
          </a:xfrm>
        </p:spPr>
        <p:txBody>
          <a:bodyPr>
            <a:normAutofit/>
          </a:bodyPr>
          <a:lstStyle/>
          <a:p>
            <a:r>
              <a:rPr lang="en-US" sz="2000" dirty="0"/>
              <a:t>10. Ensure the information looks correct for the specific items you have entered and selected. If all looks well, click the “OK” button.</a:t>
            </a:r>
          </a:p>
        </p:txBody>
      </p:sp>
      <p:pic>
        <p:nvPicPr>
          <p:cNvPr id="28674" name="Picture 2" descr="09"/>
          <p:cNvPicPr>
            <a:picLocks noChangeAspect="1" noChangeArrowheads="1"/>
          </p:cNvPicPr>
          <p:nvPr/>
        </p:nvPicPr>
        <p:blipFill rotWithShape="1">
          <a:blip r:embed="rId2">
            <a:extLst>
              <a:ext uri="{28A0092B-C50C-407E-A947-70E740481C1C}">
                <a14:useLocalDpi xmlns:a14="http://schemas.microsoft.com/office/drawing/2010/main" val="0"/>
              </a:ext>
            </a:extLst>
          </a:blip>
          <a:srcRect b="20170"/>
          <a:stretch/>
        </p:blipFill>
        <p:spPr bwMode="auto">
          <a:xfrm>
            <a:off x="1333500" y="1005688"/>
            <a:ext cx="9715500" cy="583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0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249363"/>
          </a:xfrm>
        </p:spPr>
        <p:txBody>
          <a:bodyPr>
            <a:normAutofit/>
          </a:bodyPr>
          <a:lstStyle/>
          <a:p>
            <a:r>
              <a:rPr lang="en-US" sz="2000" dirty="0"/>
              <a:t>11. The last step in this section is to click purchase. You will be brought back to the dashboard. Click on the top bar bell to view the progress. Shows the following screen.</a:t>
            </a:r>
          </a:p>
        </p:txBody>
      </p:sp>
      <p:pic>
        <p:nvPicPr>
          <p:cNvPr id="29698" name="Picture 2" descr="10"/>
          <p:cNvPicPr>
            <a:picLocks noChangeAspect="1" noChangeArrowheads="1"/>
          </p:cNvPicPr>
          <p:nvPr/>
        </p:nvPicPr>
        <p:blipFill rotWithShape="1">
          <a:blip r:embed="rId2">
            <a:extLst>
              <a:ext uri="{28A0092B-C50C-407E-A947-70E740481C1C}">
                <a14:useLocalDpi xmlns:a14="http://schemas.microsoft.com/office/drawing/2010/main" val="0"/>
              </a:ext>
            </a:extLst>
          </a:blip>
          <a:srcRect t="22487"/>
          <a:stretch/>
        </p:blipFill>
        <p:spPr bwMode="auto">
          <a:xfrm>
            <a:off x="1335087" y="1249363"/>
            <a:ext cx="9521825"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3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686" y="0"/>
            <a:ext cx="9783850" cy="952500"/>
          </a:xfrm>
        </p:spPr>
        <p:txBody>
          <a:bodyPr>
            <a:normAutofit/>
          </a:bodyPr>
          <a:lstStyle/>
          <a:p>
            <a:r>
              <a:rPr lang="en-US" sz="3200" dirty="0"/>
              <a:t>After some time, you see</a:t>
            </a:r>
          </a:p>
        </p:txBody>
      </p:sp>
      <p:pic>
        <p:nvPicPr>
          <p:cNvPr id="30722" name="Picture 2" descr="11"/>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23155" r="37469" b="2279"/>
          <a:stretch/>
        </p:blipFill>
        <p:spPr bwMode="auto">
          <a:xfrm>
            <a:off x="2879933" y="952500"/>
            <a:ext cx="6349525" cy="57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5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5" y="0"/>
            <a:ext cx="9905998" cy="1028701"/>
          </a:xfrm>
        </p:spPr>
        <p:txBody>
          <a:bodyPr>
            <a:normAutofit/>
          </a:bodyPr>
          <a:lstStyle/>
          <a:p>
            <a:r>
              <a:rPr lang="en-US" sz="2000"/>
              <a:t>Once the virtual machine is deployed the following screen is displayed in the portal.</a:t>
            </a:r>
          </a:p>
        </p:txBody>
      </p:sp>
      <p:pic>
        <p:nvPicPr>
          <p:cNvPr id="31746" name="Picture 2" descr="12"/>
          <p:cNvPicPr>
            <a:picLocks noChangeAspect="1" noChangeArrowheads="1"/>
          </p:cNvPicPr>
          <p:nvPr/>
        </p:nvPicPr>
        <p:blipFill rotWithShape="1">
          <a:blip r:embed="rId2">
            <a:extLst>
              <a:ext uri="{28A0092B-C50C-407E-A947-70E740481C1C}">
                <a14:useLocalDpi xmlns:a14="http://schemas.microsoft.com/office/drawing/2010/main" val="0"/>
              </a:ext>
            </a:extLst>
          </a:blip>
          <a:srcRect t="5226" b="17290"/>
          <a:stretch/>
        </p:blipFill>
        <p:spPr bwMode="auto">
          <a:xfrm>
            <a:off x="838200" y="1028701"/>
            <a:ext cx="1014903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325563"/>
          </a:xfrm>
        </p:spPr>
        <p:txBody>
          <a:bodyPr>
            <a:normAutofit/>
          </a:bodyPr>
          <a:lstStyle/>
          <a:p>
            <a:r>
              <a:rPr lang="en-US" sz="2000" dirty="0"/>
              <a:t>12. Take note of the IP address. In this example, it is 22.99.9.232 and highlighted in a green box. Your machine will have a different IP. Open up a new browser tab and enter in your IP address followed by the port 8888.</a:t>
            </a:r>
          </a:p>
        </p:txBody>
      </p:sp>
      <p:pic>
        <p:nvPicPr>
          <p:cNvPr id="4" name="Picture 3"/>
          <p:cNvPicPr>
            <a:picLocks noChangeAspect="1"/>
          </p:cNvPicPr>
          <p:nvPr/>
        </p:nvPicPr>
        <p:blipFill>
          <a:blip r:embed="rId2"/>
          <a:stretch>
            <a:fillRect/>
          </a:stretch>
        </p:blipFill>
        <p:spPr>
          <a:xfrm>
            <a:off x="938857" y="1325563"/>
            <a:ext cx="10314286" cy="5457143"/>
          </a:xfrm>
          <a:prstGeom prst="rect">
            <a:avLst/>
          </a:prstGeom>
        </p:spPr>
      </p:pic>
    </p:spTree>
    <p:extLst>
      <p:ext uri="{BB962C8B-B14F-4D97-AF65-F5344CB8AC3E}">
        <p14:creationId xmlns:p14="http://schemas.microsoft.com/office/powerpoint/2010/main" val="50717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455" y="0"/>
            <a:ext cx="9905998" cy="946961"/>
          </a:xfrm>
        </p:spPr>
        <p:txBody>
          <a:bodyPr>
            <a:normAutofit/>
          </a:bodyPr>
          <a:lstStyle/>
          <a:p>
            <a:r>
              <a:rPr lang="en-US" sz="2000"/>
              <a:t>13. Hit enter and you should be welcomed with the following registration page.</a:t>
            </a:r>
          </a:p>
        </p:txBody>
      </p:sp>
      <p:pic>
        <p:nvPicPr>
          <p:cNvPr id="32770" name="Picture 2" descr="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3008" y="946961"/>
            <a:ext cx="9056892" cy="591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3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8" y="63041"/>
            <a:ext cx="9905998" cy="1478570"/>
          </a:xfrm>
        </p:spPr>
        <p:txBody>
          <a:bodyPr/>
          <a:lstStyle/>
          <a:p>
            <a:r>
              <a:rPr lang="en-US" dirty="0"/>
              <a:t>What is Required by Data Analytics?</a:t>
            </a:r>
          </a:p>
        </p:txBody>
      </p:sp>
      <p:pic>
        <p:nvPicPr>
          <p:cNvPr id="5" name="Content Placeholder 3">
            <a:extLst>
              <a:ext uri="{FF2B5EF4-FFF2-40B4-BE49-F238E27FC236}">
                <a16:creationId xmlns:a16="http://schemas.microsoft.com/office/drawing/2014/main" id="{1DC13110-C341-445A-8CC1-9BA30B843F0C}"/>
              </a:ext>
            </a:extLst>
          </p:cNvPr>
          <p:cNvPicPr>
            <a:picLocks noGrp="1" noChangeAspect="1"/>
          </p:cNvPicPr>
          <p:nvPr>
            <p:ph idx="1"/>
          </p:nvPr>
        </p:nvPicPr>
        <p:blipFill>
          <a:blip r:embed="rId2"/>
          <a:stretch>
            <a:fillRect/>
          </a:stretch>
        </p:blipFill>
        <p:spPr>
          <a:xfrm>
            <a:off x="1141413" y="1980076"/>
            <a:ext cx="9906000" cy="3182238"/>
          </a:xfrm>
          <a:prstGeom prst="rect">
            <a:avLst/>
          </a:prstGeom>
        </p:spPr>
      </p:pic>
      <p:graphicFrame>
        <p:nvGraphicFramePr>
          <p:cNvPr id="6" name="Table 5">
            <a:extLst>
              <a:ext uri="{FF2B5EF4-FFF2-40B4-BE49-F238E27FC236}">
                <a16:creationId xmlns:a16="http://schemas.microsoft.com/office/drawing/2014/main" id="{0DD51012-7CBC-4CBC-B28B-62BF04E3740A}"/>
              </a:ext>
            </a:extLst>
          </p:cNvPr>
          <p:cNvGraphicFramePr>
            <a:graphicFrameLocks noGrp="1"/>
          </p:cNvGraphicFramePr>
          <p:nvPr>
            <p:extLst>
              <p:ext uri="{D42A27DB-BD31-4B8C-83A1-F6EECF244321}">
                <p14:modId xmlns:p14="http://schemas.microsoft.com/office/powerpoint/2010/main" val="166602584"/>
              </p:ext>
            </p:extLst>
          </p:nvPr>
        </p:nvGraphicFramePr>
        <p:xfrm>
          <a:off x="5279571" y="3067731"/>
          <a:ext cx="1730831" cy="1151958"/>
        </p:xfrm>
        <a:graphic>
          <a:graphicData uri="http://schemas.openxmlformats.org/drawingml/2006/table">
            <a:tbl>
              <a:tblPr/>
              <a:tblGrid>
                <a:gridCol w="306062">
                  <a:extLst>
                    <a:ext uri="{9D8B030D-6E8A-4147-A177-3AD203B41FA5}">
                      <a16:colId xmlns:a16="http://schemas.microsoft.com/office/drawing/2014/main" val="1459848666"/>
                    </a:ext>
                  </a:extLst>
                </a:gridCol>
                <a:gridCol w="559353">
                  <a:extLst>
                    <a:ext uri="{9D8B030D-6E8A-4147-A177-3AD203B41FA5}">
                      <a16:colId xmlns:a16="http://schemas.microsoft.com/office/drawing/2014/main" val="1995097156"/>
                    </a:ext>
                  </a:extLst>
                </a:gridCol>
                <a:gridCol w="432708">
                  <a:extLst>
                    <a:ext uri="{9D8B030D-6E8A-4147-A177-3AD203B41FA5}">
                      <a16:colId xmlns:a16="http://schemas.microsoft.com/office/drawing/2014/main" val="3201412826"/>
                    </a:ext>
                  </a:extLst>
                </a:gridCol>
                <a:gridCol w="432708">
                  <a:extLst>
                    <a:ext uri="{9D8B030D-6E8A-4147-A177-3AD203B41FA5}">
                      <a16:colId xmlns:a16="http://schemas.microsoft.com/office/drawing/2014/main" val="77655294"/>
                    </a:ext>
                  </a:extLst>
                </a:gridCol>
              </a:tblGrid>
              <a:tr h="191993">
                <a:tc>
                  <a:txBody>
                    <a:bodyPr/>
                    <a:lstStyle/>
                    <a:p>
                      <a:pPr algn="ctr" fontAlgn="b"/>
                      <a:r>
                        <a:rPr lang="en-US" sz="1100" b="0" i="0" u="none" strike="noStrike" dirty="0">
                          <a:solidFill>
                            <a:srgbClr val="000000"/>
                          </a:solidFill>
                          <a:effectLst/>
                          <a:latin typeface="Calibri" panose="020F0502020204030204" pitchFamily="34" charset="0"/>
                        </a:rPr>
                        <a:t>V1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V2</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V4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1579115"/>
                  </a:ext>
                </a:extLst>
              </a:tr>
              <a:tr h="191993">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14.23</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1.71</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2.43</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3715374"/>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13.20</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1.78</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2.14</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114528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13.16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2.36</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2.67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322252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14.37</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1.95</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2.50</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2327035"/>
                  </a:ext>
                </a:extLst>
              </a:tr>
              <a:tr h="191993">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no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13.24</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2.59</a:t>
                      </a:r>
                    </a:p>
                  </a:txBody>
                  <a:tcPr marL="9525" marR="9525" marT="9525" marB="0" anchor="b">
                    <a:lnL w="12700" cap="flat" cmpd="sng" algn="ctr">
                      <a:solidFill>
                        <a:srgbClr val="00FF00"/>
                      </a:solidFill>
                      <a:prstDash val="solid"/>
                      <a:round/>
                      <a:headEnd type="none" w="med" len="med"/>
                      <a:tailEnd type="none" w="med" len="med"/>
                    </a:lnL>
                    <a:lnR w="12700" cap="flat" cmpd="sng" algn="ctr">
                      <a:solidFill>
                        <a:srgbClr val="00FF00"/>
                      </a:solid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2.87</a:t>
                      </a:r>
                    </a:p>
                  </a:txBody>
                  <a:tcPr marL="9525" marR="9525" marT="9525" marB="0" anchor="b">
                    <a:lnL w="12700" cap="flat" cmpd="sng" algn="ctr">
                      <a:solidFill>
                        <a:srgbClr val="00FF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FF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0920720"/>
                  </a:ext>
                </a:extLst>
              </a:tr>
            </a:tbl>
          </a:graphicData>
        </a:graphic>
      </p:graphicFrame>
      <p:sp>
        <p:nvSpPr>
          <p:cNvPr id="7" name="Rectangle 6">
            <a:extLst>
              <a:ext uri="{FF2B5EF4-FFF2-40B4-BE49-F238E27FC236}">
                <a16:creationId xmlns:a16="http://schemas.microsoft.com/office/drawing/2014/main" id="{213DCBDC-63ED-41FB-95D8-7F5AF5FF8C54}"/>
              </a:ext>
            </a:extLst>
          </p:cNvPr>
          <p:cNvSpPr/>
          <p:nvPr/>
        </p:nvSpPr>
        <p:spPr>
          <a:xfrm>
            <a:off x="1463640" y="2893559"/>
            <a:ext cx="2624437" cy="2225211"/>
          </a:xfrm>
          <a:prstGeom prst="rect">
            <a:avLst/>
          </a:prstGeom>
          <a:noFill/>
          <a:scene3d>
            <a:camera prst="orthographicFront">
              <a:rot lat="19199996" lon="21599973"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Integrate</a:t>
            </a:r>
          </a:p>
        </p:txBody>
      </p:sp>
      <p:sp>
        <p:nvSpPr>
          <p:cNvPr id="8" name="Rectangle 7">
            <a:extLst>
              <a:ext uri="{FF2B5EF4-FFF2-40B4-BE49-F238E27FC236}">
                <a16:creationId xmlns:a16="http://schemas.microsoft.com/office/drawing/2014/main" id="{0EC10990-755F-4ABA-93CE-86213E9E9D85}"/>
              </a:ext>
            </a:extLst>
          </p:cNvPr>
          <p:cNvSpPr/>
          <p:nvPr/>
        </p:nvSpPr>
        <p:spPr>
          <a:xfrm>
            <a:off x="8077200" y="2806473"/>
            <a:ext cx="2710729" cy="2355841"/>
          </a:xfrm>
          <a:prstGeom prst="rect">
            <a:avLst/>
          </a:prstGeom>
          <a:noFill/>
          <a:scene3d>
            <a:camera prst="orthographicFront">
              <a:rot lat="19199996" lon="0" rev="0"/>
            </a:camera>
            <a:lightRig rig="threePt" dir="t"/>
          </a:scene3d>
        </p:spPr>
        <p:txBody>
          <a:bodyPr wrap="none" lIns="91440" tIns="45720" rIns="91440" bIns="45720">
            <a:prstTxWarp prst="textArchDown">
              <a:avLst>
                <a:gd name="adj" fmla="val 21090435"/>
              </a:avLst>
            </a:prstTxWarp>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Visualize</a:t>
            </a:r>
          </a:p>
        </p:txBody>
      </p:sp>
      <p:sp>
        <p:nvSpPr>
          <p:cNvPr id="9" name="Rectangle 8">
            <a:extLst>
              <a:ext uri="{FF2B5EF4-FFF2-40B4-BE49-F238E27FC236}">
                <a16:creationId xmlns:a16="http://schemas.microsoft.com/office/drawing/2014/main" id="{DBB7193E-B021-4F3D-BFDA-8694C6570E2E}"/>
              </a:ext>
            </a:extLst>
          </p:cNvPr>
          <p:cNvSpPr/>
          <p:nvPr/>
        </p:nvSpPr>
        <p:spPr>
          <a:xfrm>
            <a:off x="4832767" y="2893559"/>
            <a:ext cx="2624437" cy="2220686"/>
          </a:xfrm>
          <a:prstGeom prst="rect">
            <a:avLst/>
          </a:prstGeom>
          <a:noFill/>
          <a:scene3d>
            <a:camera prst="orthographicFront">
              <a:rot lat="19199996" lon="21599973" rev="0"/>
            </a:camera>
            <a:lightRig rig="threePt" dir="t"/>
          </a:scene3d>
        </p:spPr>
        <p:txBody>
          <a:bodyPr spcFirstLastPara="1" wrap="none" lIns="91440" tIns="45720" rIns="91440" bIns="45720" numCol="1">
            <a:prstTxWarp prst="textArchDown">
              <a:avLst>
                <a:gd name="adj" fmla="val 21090435"/>
              </a:avLst>
            </a:prstTxWarp>
            <a:spAutoFit/>
          </a:bodyPr>
          <a:lstStyle/>
          <a:p>
            <a:pPr algn="ctr"/>
            <a:r>
              <a:rPr lang="en-US" sz="4000" dirty="0">
                <a:ln w="0"/>
                <a:effectLst>
                  <a:outerShdw blurRad="38100" dist="19050" dir="2700000" algn="tl" rotWithShape="0">
                    <a:schemeClr val="dk1">
                      <a:alpha val="40000"/>
                    </a:schemeClr>
                  </a:outerShdw>
                </a:effectLst>
              </a:rPr>
              <a:t>Analyze</a:t>
            </a:r>
          </a:p>
        </p:txBody>
      </p:sp>
    </p:spTree>
    <p:extLst>
      <p:ext uri="{BB962C8B-B14F-4D97-AF65-F5344CB8AC3E}">
        <p14:creationId xmlns:p14="http://schemas.microsoft.com/office/powerpoint/2010/main" val="2876214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915173"/>
          </a:xfrm>
        </p:spPr>
        <p:txBody>
          <a:bodyPr>
            <a:noAutofit/>
          </a:bodyPr>
          <a:lstStyle/>
          <a:p>
            <a:r>
              <a:rPr lang="en-US" sz="2000" dirty="0"/>
              <a:t>14. Fill out the form, agree to the terms of use and click the submit button. The next page displayed is the splash page.</a:t>
            </a:r>
          </a:p>
        </p:txBody>
      </p:sp>
      <p:pic>
        <p:nvPicPr>
          <p:cNvPr id="33794" name="Picture 2" descr="14"/>
          <p:cNvPicPr>
            <a:picLocks noChangeAspect="1" noChangeArrowheads="1"/>
          </p:cNvPicPr>
          <p:nvPr/>
        </p:nvPicPr>
        <p:blipFill rotWithShape="1">
          <a:blip r:embed="rId2">
            <a:extLst>
              <a:ext uri="{28A0092B-C50C-407E-A947-70E740481C1C}">
                <a14:useLocalDpi xmlns:a14="http://schemas.microsoft.com/office/drawing/2010/main" val="0"/>
              </a:ext>
            </a:extLst>
          </a:blip>
          <a:srcRect b="16183"/>
          <a:stretch/>
        </p:blipFill>
        <p:spPr bwMode="auto">
          <a:xfrm>
            <a:off x="653256" y="915173"/>
            <a:ext cx="10885488" cy="594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6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333093"/>
          </a:xfrm>
        </p:spPr>
        <p:txBody>
          <a:bodyPr>
            <a:noAutofit/>
          </a:bodyPr>
          <a:lstStyle/>
          <a:p>
            <a:r>
              <a:rPr lang="en-US" sz="2000"/>
              <a:t>15. Follow the tutorial </a:t>
            </a:r>
            <a:r>
              <a:rPr lang="en-US" sz="2000">
                <a:hlinkClick r:id="rId2"/>
              </a:rPr>
              <a:t>here</a:t>
            </a:r>
            <a:r>
              <a:rPr lang="en-US" sz="2000"/>
              <a:t> to explore more about the Sandbox in Azure part.</a:t>
            </a:r>
            <a:br>
              <a:rPr lang="en-US" sz="2000"/>
            </a:br>
            <a:r>
              <a:rPr lang="en-US" sz="2000"/>
              <a:t>16. If you are new to HDP, start your journey by clicking on the link to the Hello HDP!.</a:t>
            </a:r>
          </a:p>
        </p:txBody>
      </p:sp>
      <p:pic>
        <p:nvPicPr>
          <p:cNvPr id="34818" name="Picture 2" descr="15"/>
          <p:cNvPicPr>
            <a:picLocks noChangeAspect="1" noChangeArrowheads="1"/>
          </p:cNvPicPr>
          <p:nvPr/>
        </p:nvPicPr>
        <p:blipFill rotWithShape="1">
          <a:blip r:embed="rId3">
            <a:extLst>
              <a:ext uri="{28A0092B-C50C-407E-A947-70E740481C1C}">
                <a14:useLocalDpi xmlns:a14="http://schemas.microsoft.com/office/drawing/2010/main" val="0"/>
              </a:ext>
            </a:extLst>
          </a:blip>
          <a:srcRect b="19837"/>
          <a:stretch/>
        </p:blipFill>
        <p:spPr bwMode="auto">
          <a:xfrm>
            <a:off x="77787" y="1333093"/>
            <a:ext cx="12036425" cy="504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0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Ambari login is http://40.122.44.111:8080/#/login</a:t>
            </a:r>
          </a:p>
        </p:txBody>
      </p:sp>
      <p:pic>
        <p:nvPicPr>
          <p:cNvPr id="4" name="Picture 3"/>
          <p:cNvPicPr>
            <a:picLocks noChangeAspect="1"/>
          </p:cNvPicPr>
          <p:nvPr/>
        </p:nvPicPr>
        <p:blipFill>
          <a:blip r:embed="rId2"/>
          <a:stretch>
            <a:fillRect/>
          </a:stretch>
        </p:blipFill>
        <p:spPr>
          <a:xfrm>
            <a:off x="1762666" y="1881440"/>
            <a:ext cx="8666667" cy="4047619"/>
          </a:xfrm>
          <a:prstGeom prst="rect">
            <a:avLst/>
          </a:prstGeom>
        </p:spPr>
      </p:pic>
    </p:spTree>
    <p:extLst>
      <p:ext uri="{BB962C8B-B14F-4D97-AF65-F5344CB8AC3E}">
        <p14:creationId xmlns:p14="http://schemas.microsoft.com/office/powerpoint/2010/main" val="2764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normAutofit/>
          </a:bodyPr>
          <a:lstStyle/>
          <a:p>
            <a:r>
              <a:rPr lang="en-US" sz="2400" dirty="0"/>
              <a:t>Ambari Dashboard View with Application Menu</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391288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029760"/>
          </a:xfrm>
        </p:spPr>
        <p:txBody>
          <a:bodyPr/>
          <a:lstStyle/>
          <a:p>
            <a:r>
              <a:rPr lang="en-US"/>
              <a:t>Hadoop Distributed File System (HDFS)</a:t>
            </a:r>
          </a:p>
        </p:txBody>
      </p:sp>
      <p:pic>
        <p:nvPicPr>
          <p:cNvPr id="5" name="Picture 4"/>
          <p:cNvPicPr>
            <a:picLocks noChangeAspect="1"/>
          </p:cNvPicPr>
          <p:nvPr/>
        </p:nvPicPr>
        <p:blipFill>
          <a:blip r:embed="rId2"/>
          <a:stretch>
            <a:fillRect/>
          </a:stretch>
        </p:blipFill>
        <p:spPr>
          <a:xfrm>
            <a:off x="0" y="1029760"/>
            <a:ext cx="12192000" cy="5828240"/>
          </a:xfrm>
          <a:prstGeom prst="rect">
            <a:avLst/>
          </a:prstGeom>
        </p:spPr>
      </p:pic>
    </p:spTree>
    <p:extLst>
      <p:ext uri="{BB962C8B-B14F-4D97-AF65-F5344CB8AC3E}">
        <p14:creationId xmlns:p14="http://schemas.microsoft.com/office/powerpoint/2010/main" val="169519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053589"/>
          </a:xfrm>
        </p:spPr>
        <p:txBody>
          <a:bodyPr/>
          <a:lstStyle/>
          <a:p>
            <a:r>
              <a:rPr lang="en-US"/>
              <a:t>/user/jstrickland/Master.csv</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053589"/>
            <a:ext cx="12192000" cy="5828240"/>
          </a:xfrm>
          <a:prstGeom prst="rect">
            <a:avLst/>
          </a:prstGeom>
        </p:spPr>
      </p:pic>
    </p:spTree>
    <p:extLst>
      <p:ext uri="{BB962C8B-B14F-4D97-AF65-F5344CB8AC3E}">
        <p14:creationId xmlns:p14="http://schemas.microsoft.com/office/powerpoint/2010/main" val="165674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054" y="0"/>
            <a:ext cx="9905998" cy="1200857"/>
          </a:xfrm>
        </p:spPr>
        <p:txBody>
          <a:bodyPr>
            <a:normAutofit/>
          </a:bodyPr>
          <a:lstStyle/>
          <a:p>
            <a:r>
              <a:rPr lang="en-US" sz="2400" dirty="0"/>
              <a:t>&lt;hostname&gt;:8888 and select Advance Options, then choose Secure Shell (SSH) Client &lt;hostname&gt;:4200</a:t>
            </a:r>
          </a:p>
        </p:txBody>
      </p:sp>
      <p:pic>
        <p:nvPicPr>
          <p:cNvPr id="4" name="Picture 3"/>
          <p:cNvPicPr>
            <a:picLocks noChangeAspect="1"/>
          </p:cNvPicPr>
          <p:nvPr/>
        </p:nvPicPr>
        <p:blipFill>
          <a:blip r:embed="rId2"/>
          <a:stretch>
            <a:fillRect/>
          </a:stretch>
        </p:blipFill>
        <p:spPr>
          <a:xfrm>
            <a:off x="719809" y="1200857"/>
            <a:ext cx="10752381" cy="5657143"/>
          </a:xfrm>
          <a:prstGeom prst="rect">
            <a:avLst/>
          </a:prstGeom>
        </p:spPr>
      </p:pic>
    </p:spTree>
    <p:extLst>
      <p:ext uri="{BB962C8B-B14F-4D97-AF65-F5344CB8AC3E}">
        <p14:creationId xmlns:p14="http://schemas.microsoft.com/office/powerpoint/2010/main" val="382875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rmAutofit/>
          </a:bodyPr>
          <a:lstStyle/>
          <a:p>
            <a:r>
              <a:rPr lang="en-US" sz="3600" dirty="0"/>
              <a:t>Sandbox Terminal Login</a:t>
            </a:r>
          </a:p>
        </p:txBody>
      </p:sp>
      <p:pic>
        <p:nvPicPr>
          <p:cNvPr id="6" name="Picture 5"/>
          <p:cNvPicPr>
            <a:picLocks noChangeAspect="1"/>
          </p:cNvPicPr>
          <p:nvPr/>
        </p:nvPicPr>
        <p:blipFill>
          <a:blip r:embed="rId2"/>
          <a:stretch>
            <a:fillRect/>
          </a:stretch>
        </p:blipFill>
        <p:spPr>
          <a:xfrm>
            <a:off x="1881714" y="1829052"/>
            <a:ext cx="8428571" cy="4038095"/>
          </a:xfrm>
          <a:prstGeom prst="rect">
            <a:avLst/>
          </a:prstGeom>
        </p:spPr>
      </p:pic>
    </p:spTree>
    <p:extLst>
      <p:ext uri="{BB962C8B-B14F-4D97-AF65-F5344CB8AC3E}">
        <p14:creationId xmlns:p14="http://schemas.microsoft.com/office/powerpoint/2010/main" val="133674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078" y="0"/>
            <a:ext cx="9905998" cy="1478570"/>
          </a:xfrm>
        </p:spPr>
        <p:txBody>
          <a:bodyPr/>
          <a:lstStyle/>
          <a:p>
            <a:r>
              <a:rPr lang="en-US" altLang="en-US" b="1" dirty="0" err="1">
                <a:latin typeface="Roboto Condensed"/>
              </a:rPr>
              <a:t>VM</a:t>
            </a:r>
            <a:r>
              <a:rPr lang="en-US" altLang="en-US" b="1" dirty="0">
                <a:latin typeface="Roboto Condensed"/>
              </a:rPr>
              <a:t> Terminal Method:</a:t>
            </a:r>
            <a:endParaRPr lang="en-US" dirty="0"/>
          </a:p>
        </p:txBody>
      </p:sp>
      <p:sp>
        <p:nvSpPr>
          <p:cNvPr id="4" name="Rectangle 1"/>
          <p:cNvSpPr>
            <a:spLocks noChangeArrowheads="1"/>
          </p:cNvSpPr>
          <p:nvPr/>
        </p:nvSpPr>
        <p:spPr bwMode="auto">
          <a:xfrm>
            <a:off x="1282029" y="1456103"/>
            <a:ext cx="9806097" cy="179023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Aft>
                <a:spcPts val="200"/>
              </a:spcAft>
            </a:pPr>
            <a:r>
              <a:rPr lang="en-US" altLang="en-US">
                <a:solidFill>
                  <a:srgbClr val="404041"/>
                </a:solidFill>
                <a:latin typeface="Roboto"/>
              </a:rPr>
              <a:t>Open the Sandbox through Virtualbox or VMware. </a:t>
            </a:r>
          </a:p>
          <a:p>
            <a:pPr lvl="0">
              <a:spcAft>
                <a:spcPts val="200"/>
              </a:spcAft>
            </a:pPr>
            <a:r>
              <a:rPr lang="en-US" altLang="en-US">
                <a:solidFill>
                  <a:srgbClr val="404041"/>
                </a:solidFill>
                <a:latin typeface="Roboto"/>
              </a:rPr>
              <a:t>The Sandbox VM Welcome Screen will appear. </a:t>
            </a:r>
          </a:p>
          <a:p>
            <a:pPr lvl="0">
              <a:spcAft>
                <a:spcPts val="200"/>
              </a:spcAft>
            </a:pPr>
            <a:r>
              <a:rPr lang="en-US" altLang="en-US">
                <a:solidFill>
                  <a:srgbClr val="404041"/>
                </a:solidFill>
                <a:latin typeface="Roboto"/>
              </a:rPr>
              <a:t>To login into the Sandbox VM Terminal F</a:t>
            </a:r>
            <a:r>
              <a:rPr kumimoji="0" lang="en-US" altLang="en-US" b="0" i="0" u="none" strike="noStrike" cap="none" normalizeH="0" baseline="0">
                <a:ln>
                  <a:noFill/>
                </a:ln>
                <a:solidFill>
                  <a:srgbClr val="404041"/>
                </a:solidFill>
                <a:effectLst/>
                <a:latin typeface="Roboto"/>
              </a:rPr>
              <a:t>or Linux/Windows users,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and for Mac, </a:t>
            </a:r>
          </a:p>
          <a:p>
            <a:pPr marL="0" marR="0" lvl="0" indent="0" algn="l" defTabSz="914400" rtl="0" eaLnBrk="0" fontAlgn="base" latinLnBrk="0" hangingPunct="0">
              <a:spcBef>
                <a:spcPct val="0"/>
              </a:spcBef>
              <a:spcAft>
                <a:spcPts val="200"/>
              </a:spcAft>
              <a:buClrTx/>
              <a:buSzTx/>
              <a:buFontTx/>
              <a:buNone/>
              <a:tabLst/>
            </a:pPr>
            <a:r>
              <a:rPr kumimoji="0" lang="en-US" altLang="en-US" b="0" i="0" u="none" strike="noStrike" cap="none" normalizeH="0" baseline="0">
                <a:ln>
                  <a:noFill/>
                </a:ln>
                <a:solidFill>
                  <a:srgbClr val="404041"/>
                </a:solidFill>
                <a:effectLst/>
                <a:latin typeface="Roboto"/>
              </a:rPr>
              <a:t>	press </a:t>
            </a:r>
            <a:r>
              <a:rPr kumimoji="0" lang="en-US" altLang="en-US" b="0" i="0" u="none" strike="noStrike" cap="none" normalizeH="0" baseline="0">
                <a:ln>
                  <a:noFill/>
                </a:ln>
                <a:solidFill>
                  <a:srgbClr val="660066"/>
                </a:solidFill>
                <a:effectLst/>
                <a:latin typeface="Consolas" panose="020B0609020204030204" pitchFamily="49" charset="0"/>
              </a:rPr>
              <a:t>Fn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660066"/>
                </a:solidFill>
                <a:effectLst/>
                <a:latin typeface="Consolas" panose="020B0609020204030204" pitchFamily="49" charset="0"/>
              </a:rPr>
              <a:t>Alt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F5</a:t>
            </a:r>
            <a:r>
              <a:rPr kumimoji="0" lang="en-US" altLang="en-US" b="0" i="0" u="none" strike="noStrike" cap="none" normalizeH="0" baseline="0">
                <a:ln>
                  <a:noFill/>
                </a:ln>
                <a:solidFill>
                  <a:srgbClr val="404041"/>
                </a:solidFill>
                <a:effectLst/>
                <a:latin typeface="Roboto"/>
              </a:rPr>
              <a:t> .                                                                                                     </a:t>
            </a:r>
          </a:p>
        </p:txBody>
      </p:sp>
      <p:pic>
        <p:nvPicPr>
          <p:cNvPr id="7170" name="Picture 2" descr="Shell VM Terminal Sand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783" y="3320716"/>
            <a:ext cx="9773343" cy="264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92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altLang="en-US" b="1" dirty="0">
                <a:latin typeface="Roboto Condensed"/>
              </a:rPr>
              <a:t>Shell Web Client Method:</a:t>
            </a:r>
            <a:endParaRPr lang="en-US" dirty="0"/>
          </a:p>
        </p:txBody>
      </p:sp>
      <p:sp>
        <p:nvSpPr>
          <p:cNvPr id="4" name="Rectangle 1"/>
          <p:cNvSpPr>
            <a:spLocks noChangeArrowheads="1"/>
          </p:cNvSpPr>
          <p:nvPr/>
        </p:nvSpPr>
        <p:spPr bwMode="auto">
          <a:xfrm>
            <a:off x="838200" y="2239771"/>
            <a:ext cx="10605314"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880000"/>
                </a:solidFill>
                <a:effectLst/>
                <a:latin typeface="Consolas" panose="020B0609020204030204" pitchFamily="49" charset="0"/>
              </a:rPr>
              <a:t># _host_:4200</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660066"/>
                </a:solidFill>
                <a:effectLst/>
                <a:latin typeface="Consolas" panose="020B0609020204030204" pitchFamily="49" charset="0"/>
              </a:rPr>
              <a:t>Example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6666"/>
                </a:solidFill>
                <a:effectLst/>
                <a:latin typeface="Consolas" panose="020B0609020204030204" pitchFamily="49" charset="0"/>
              </a:rPr>
              <a:t>127.0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4200</a:t>
            </a:r>
            <a:r>
              <a:rPr kumimoji="0" lang="en-US" altLang="en-US" b="0" i="0" u="none" strike="noStrike" cap="none" normalizeH="0" baseline="0">
                <a:ln>
                  <a:noFill/>
                </a:ln>
                <a:solidFill>
                  <a:srgbClr val="404041"/>
                </a:solidFill>
                <a:effectLst/>
                <a:latin typeface="Roboto"/>
              </a:rPr>
              <a:t>                                                                                                                </a:t>
            </a:r>
          </a:p>
        </p:txBody>
      </p:sp>
      <p:pic>
        <p:nvPicPr>
          <p:cNvPr id="8194" name="Picture 2" descr="Shell in the Browser Sandbox"/>
          <p:cNvPicPr>
            <a:picLocks noChangeAspect="1" noChangeArrowheads="1"/>
          </p:cNvPicPr>
          <p:nvPr/>
        </p:nvPicPr>
        <p:blipFill rotWithShape="1">
          <a:blip r:embed="rId2">
            <a:extLst>
              <a:ext uri="{28A0092B-C50C-407E-A947-70E740481C1C}">
                <a14:useLocalDpi xmlns:a14="http://schemas.microsoft.com/office/drawing/2010/main" val="0"/>
              </a:ext>
            </a:extLst>
          </a:blip>
          <a:srcRect r="16297"/>
          <a:stretch/>
        </p:blipFill>
        <p:spPr bwMode="auto">
          <a:xfrm>
            <a:off x="838200" y="3625516"/>
            <a:ext cx="10577970" cy="9946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383041"/>
            <a:ext cx="10515600" cy="646331"/>
          </a:xfrm>
          <a:prstGeom prst="rect">
            <a:avLst/>
          </a:prstGeom>
        </p:spPr>
        <p:txBody>
          <a:bodyPr wrap="square">
            <a:spAutoFit/>
          </a:bodyPr>
          <a:lstStyle/>
          <a:p>
            <a:pPr lvl="0" eaLnBrk="0" fontAlgn="base" hangingPunct="0">
              <a:spcBef>
                <a:spcPct val="0"/>
              </a:spcBef>
              <a:spcAft>
                <a:spcPct val="0"/>
              </a:spcAft>
            </a:pPr>
            <a:r>
              <a:rPr lang="en-US" altLang="en-US">
                <a:solidFill>
                  <a:srgbClr val="404041"/>
                </a:solidFill>
                <a:latin typeface="Roboto"/>
              </a:rPr>
              <a:t>Open your web browser. Type the following text into your browser to access the Sandbox through the shell:</a:t>
            </a:r>
            <a:endParaRPr lang="en-US" altLang="en-US"/>
          </a:p>
        </p:txBody>
      </p:sp>
    </p:spTree>
    <p:extLst>
      <p:ext uri="{BB962C8B-B14F-4D97-AF65-F5344CB8AC3E}">
        <p14:creationId xmlns:p14="http://schemas.microsoft.com/office/powerpoint/2010/main" val="307692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5909" y="0"/>
            <a:ext cx="10515600" cy="1325563"/>
          </a:xfrm>
        </p:spPr>
        <p:txBody>
          <a:bodyPr/>
          <a:lstStyle/>
          <a:p>
            <a:r>
              <a:rPr lang="en-US"/>
              <a:t>Hadoop Server Roles</a:t>
            </a:r>
          </a:p>
        </p:txBody>
      </p:sp>
      <p:pic>
        <p:nvPicPr>
          <p:cNvPr id="2050" name="Picture 2" descr="Hadoop Server Roles"/>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73" t="11177" b="21818"/>
          <a:stretch/>
        </p:blipFill>
        <p:spPr bwMode="auto">
          <a:xfrm>
            <a:off x="1523999" y="1187017"/>
            <a:ext cx="9324110" cy="5053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07801" y="4128406"/>
            <a:ext cx="3138054" cy="646331"/>
          </a:xfrm>
          <a:prstGeom prst="rect">
            <a:avLst/>
          </a:prstGeom>
        </p:spPr>
        <p:txBody>
          <a:bodyPr wrap="square">
            <a:spAutoFit/>
          </a:bodyPr>
          <a:lstStyle/>
          <a:p>
            <a:r>
              <a:rPr lang="en-US" b="1" dirty="0">
                <a:solidFill>
                  <a:schemeClr val="tx2">
                    <a:lumMod val="20000"/>
                    <a:lumOff val="80000"/>
                  </a:schemeClr>
                </a:solidFill>
              </a:rPr>
              <a:t>Oversees and coordinates the data storage function (</a:t>
            </a:r>
            <a:r>
              <a:rPr lang="en-US" b="1" dirty="0" err="1">
                <a:solidFill>
                  <a:schemeClr val="tx2">
                    <a:lumMod val="20000"/>
                    <a:lumOff val="80000"/>
                  </a:schemeClr>
                </a:solidFill>
              </a:rPr>
              <a:t>HDFS</a:t>
            </a:r>
            <a:r>
              <a:rPr lang="en-US" b="1" dirty="0">
                <a:solidFill>
                  <a:schemeClr val="tx2">
                    <a:lumMod val="20000"/>
                    <a:lumOff val="80000"/>
                  </a:schemeClr>
                </a:solidFill>
              </a:rPr>
              <a:t>) </a:t>
            </a:r>
          </a:p>
        </p:txBody>
      </p:sp>
      <p:sp>
        <p:nvSpPr>
          <p:cNvPr id="9" name="Rectangle 8"/>
          <p:cNvSpPr/>
          <p:nvPr/>
        </p:nvSpPr>
        <p:spPr>
          <a:xfrm>
            <a:off x="1704110" y="4128406"/>
            <a:ext cx="3034146" cy="646331"/>
          </a:xfrm>
          <a:prstGeom prst="rect">
            <a:avLst/>
          </a:prstGeom>
        </p:spPr>
        <p:txBody>
          <a:bodyPr wrap="square">
            <a:spAutoFit/>
          </a:bodyPr>
          <a:lstStyle/>
          <a:p>
            <a:r>
              <a:rPr lang="en-US" b="1" dirty="0">
                <a:solidFill>
                  <a:schemeClr val="tx2">
                    <a:lumMod val="20000"/>
                    <a:lumOff val="80000"/>
                  </a:schemeClr>
                </a:solidFill>
              </a:rPr>
              <a:t>Oversees and coordinates the parallel processing of data</a:t>
            </a:r>
          </a:p>
        </p:txBody>
      </p:sp>
      <p:sp>
        <p:nvSpPr>
          <p:cNvPr id="18" name="Rectangle 17"/>
          <p:cNvSpPr/>
          <p:nvPr/>
        </p:nvSpPr>
        <p:spPr>
          <a:xfrm>
            <a:off x="4178896" y="2572262"/>
            <a:ext cx="2663806" cy="369332"/>
          </a:xfrm>
          <a:prstGeom prst="rect">
            <a:avLst/>
          </a:prstGeom>
        </p:spPr>
        <p:txBody>
          <a:bodyPr wrap="none">
            <a:spAutoFit/>
          </a:bodyPr>
          <a:lstStyle/>
          <a:p>
            <a:r>
              <a:rPr lang="en-US" b="1" dirty="0">
                <a:solidFill>
                  <a:schemeClr val="tx2">
                    <a:lumMod val="20000"/>
                    <a:lumOff val="80000"/>
                  </a:schemeClr>
                </a:solidFill>
              </a:rPr>
              <a:t>two key functional pieces </a:t>
            </a:r>
          </a:p>
        </p:txBody>
      </p:sp>
      <p:grpSp>
        <p:nvGrpSpPr>
          <p:cNvPr id="2052" name="Group 2051"/>
          <p:cNvGrpSpPr/>
          <p:nvPr/>
        </p:nvGrpSpPr>
        <p:grpSpPr>
          <a:xfrm>
            <a:off x="180107" y="1030514"/>
            <a:ext cx="2766293" cy="4194629"/>
            <a:chOff x="180107" y="1030514"/>
            <a:chExt cx="2766293" cy="4194629"/>
          </a:xfrm>
        </p:grpSpPr>
        <p:sp>
          <p:nvSpPr>
            <p:cNvPr id="11" name="Rounded Rectangle 10"/>
            <p:cNvSpPr/>
            <p:nvPr/>
          </p:nvSpPr>
          <p:spPr>
            <a:xfrm>
              <a:off x="180107" y="1030514"/>
              <a:ext cx="2766293" cy="19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Technical Sense: </a:t>
              </a:r>
              <a:r>
                <a:rPr lang="en-US" sz="1400">
                  <a:solidFill>
                    <a:schemeClr val="tx1"/>
                  </a:solidFill>
                </a:rPr>
                <a:t>JobTracker is a master which creates and runs the job. JobTracker which can run on the NameNode allocates the job to TaskTrackers which run on DataNodes; TaskTrackers run the tasks and report the status of task to JobTracker.</a:t>
              </a:r>
            </a:p>
          </p:txBody>
        </p:sp>
        <p:cxnSp>
          <p:nvCxnSpPr>
            <p:cNvPr id="15" name="Straight Arrow Connector 14"/>
            <p:cNvCxnSpPr/>
            <p:nvPr/>
          </p:nvCxnSpPr>
          <p:spPr>
            <a:xfrm>
              <a:off x="1563254" y="2941594"/>
              <a:ext cx="904175" cy="599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p:cNvCxnSpPr>
            <p:nvPr/>
          </p:nvCxnSpPr>
          <p:spPr>
            <a:xfrm>
              <a:off x="1563254" y="2941594"/>
              <a:ext cx="831603" cy="2283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1" name="Group 2050"/>
          <p:cNvGrpSpPr/>
          <p:nvPr/>
        </p:nvGrpSpPr>
        <p:grpSpPr>
          <a:xfrm>
            <a:off x="9376229" y="579776"/>
            <a:ext cx="2601441" cy="2961710"/>
            <a:chOff x="9376229" y="579776"/>
            <a:chExt cx="2601441" cy="2961710"/>
          </a:xfrm>
        </p:grpSpPr>
        <p:sp>
          <p:nvSpPr>
            <p:cNvPr id="21" name="Rounded Rectangle 20"/>
            <p:cNvSpPr/>
            <p:nvPr/>
          </p:nvSpPr>
          <p:spPr>
            <a:xfrm>
              <a:off x="9408641" y="579776"/>
              <a:ext cx="2569029" cy="1932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242729"/>
                  </a:solidFill>
                </a:rPr>
                <a:t>Secondary NN contains the name space image, edit log files' back up for past one hour (configurable). And its work is to merge latest Name Node NameSpaceImage and edit logs files to upload back to Name Node as replacement of the old one</a:t>
              </a:r>
              <a:endParaRPr lang="en-US" sz="1400"/>
            </a:p>
          </p:txBody>
        </p:sp>
        <p:cxnSp>
          <p:nvCxnSpPr>
            <p:cNvPr id="24" name="Straight Arrow Connector 23"/>
            <p:cNvCxnSpPr>
              <a:stCxn id="21" idx="2"/>
            </p:cNvCxnSpPr>
            <p:nvPr/>
          </p:nvCxnSpPr>
          <p:spPr>
            <a:xfrm flipH="1">
              <a:off x="9376229" y="2512580"/>
              <a:ext cx="1316927" cy="10289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144314" y="2941594"/>
            <a:ext cx="2250543" cy="3298681"/>
            <a:chOff x="144314" y="2941594"/>
            <a:chExt cx="2250543" cy="3298681"/>
          </a:xfrm>
        </p:grpSpPr>
        <p:sp>
          <p:nvSpPr>
            <p:cNvPr id="20" name="Rounded Rectangle 19"/>
            <p:cNvSpPr/>
            <p:nvPr/>
          </p:nvSpPr>
          <p:spPr>
            <a:xfrm>
              <a:off x="144314" y="5035589"/>
              <a:ext cx="2250543" cy="1204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400" b="1">
                  <a:solidFill>
                    <a:schemeClr val="tx1"/>
                  </a:solidFill>
                </a:rPr>
                <a:t>Physical Sense: </a:t>
              </a:r>
              <a:r>
                <a:rPr lang="en-US" sz="1400">
                  <a:solidFill>
                    <a:schemeClr val="tx1"/>
                  </a:solidFill>
                </a:rPr>
                <a:t>The JobTracker runs on MasterNode aka NameNode whereas TaskTrackers run on DataNodes.</a:t>
              </a:r>
            </a:p>
          </p:txBody>
        </p:sp>
        <p:cxnSp>
          <p:nvCxnSpPr>
            <p:cNvPr id="27" name="Straight Arrow Connector 26"/>
            <p:cNvCxnSpPr>
              <a:endCxn id="20" idx="0"/>
            </p:cNvCxnSpPr>
            <p:nvPr/>
          </p:nvCxnSpPr>
          <p:spPr>
            <a:xfrm flipH="1">
              <a:off x="1269586" y="2941594"/>
              <a:ext cx="293667" cy="209399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49" name="Group 2048"/>
          <p:cNvGrpSpPr/>
          <p:nvPr/>
        </p:nvGrpSpPr>
        <p:grpSpPr>
          <a:xfrm>
            <a:off x="6232487" y="279787"/>
            <a:ext cx="2847109" cy="3051911"/>
            <a:chOff x="6232487" y="279787"/>
            <a:chExt cx="2847109" cy="3051911"/>
          </a:xfrm>
        </p:grpSpPr>
        <p:sp>
          <p:nvSpPr>
            <p:cNvPr id="28" name="Rounded Rectangle 27"/>
            <p:cNvSpPr/>
            <p:nvPr/>
          </p:nvSpPr>
          <p:spPr>
            <a:xfrm>
              <a:off x="6232487" y="279787"/>
              <a:ext cx="2847109" cy="143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NameNode stores MetaData (No of Blocks, On Which Rack which DataNode the data is stored and other details) about the data being stored in DataNodes whereas the DataNode stores the actual Data.</a:t>
              </a:r>
            </a:p>
          </p:txBody>
        </p:sp>
        <p:cxnSp>
          <p:nvCxnSpPr>
            <p:cNvPr id="30" name="Straight Arrow Connector 29"/>
            <p:cNvCxnSpPr>
              <a:stCxn id="28" idx="2"/>
            </p:cNvCxnSpPr>
            <p:nvPr/>
          </p:nvCxnSpPr>
          <p:spPr>
            <a:xfrm flipH="1">
              <a:off x="6371773" y="1716701"/>
              <a:ext cx="1284269" cy="1614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71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ipe(up)">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ipe(up)">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up)">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up)">
                                      <p:cBhvr>
                                        <p:cTn id="2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417" y="0"/>
            <a:ext cx="9905998" cy="1091541"/>
          </a:xfrm>
        </p:spPr>
        <p:txBody>
          <a:bodyPr/>
          <a:lstStyle/>
          <a:p>
            <a:r>
              <a:rPr lang="en-US" altLang="en-US" b="1" dirty="0">
                <a:latin typeface="Roboto Condensed"/>
              </a:rPr>
              <a:t>Secure Shell (SSH) Method:</a:t>
            </a:r>
            <a:endParaRPr lang="en-US" dirty="0"/>
          </a:p>
        </p:txBody>
      </p:sp>
      <p:sp>
        <p:nvSpPr>
          <p:cNvPr id="4" name="Rectangle 1"/>
          <p:cNvSpPr>
            <a:spLocks noChangeArrowheads="1"/>
          </p:cNvSpPr>
          <p:nvPr/>
        </p:nvSpPr>
        <p:spPr bwMode="auto">
          <a:xfrm>
            <a:off x="838200" y="1673541"/>
            <a:ext cx="5776769" cy="1384995"/>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Usage: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a:t>
            </a:r>
            <a:r>
              <a:rPr kumimoji="0" lang="en-US" altLang="en-US" b="0" i="0" u="none" strike="noStrike" cap="none" normalizeH="0" baseline="0">
                <a:ln>
                  <a:noFill/>
                </a:ln>
                <a:solidFill>
                  <a:srgbClr val="008800"/>
                </a:solidFill>
                <a:effectLst/>
                <a:latin typeface="Consolas" panose="020B0609020204030204" pitchFamily="49" charset="0"/>
              </a:rPr>
              <a:t>&lt;username&gt;</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hostname</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8800"/>
                </a:solidFill>
                <a:effectLst/>
                <a:latin typeface="Consolas" panose="020B0609020204030204" pitchFamily="49" charset="0"/>
              </a:rPr>
              <a:t>&lt;port&gt;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Example: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rgbClr val="000000"/>
                </a:solidFill>
                <a:latin typeface="Consolas" panose="020B0609020204030204" pitchFamily="49" charset="0"/>
              </a:rPr>
              <a:t>	</a:t>
            </a:r>
            <a:r>
              <a:rPr kumimoji="0" lang="en-US" altLang="en-US" b="0" i="0" u="none" strike="noStrike" cap="none" normalizeH="0" baseline="0">
                <a:ln>
                  <a:noFill/>
                </a:ln>
                <a:solidFill>
                  <a:srgbClr val="000000"/>
                </a:solidFill>
                <a:effectLst/>
                <a:latin typeface="Consolas" panose="020B0609020204030204" pitchFamily="49" charset="0"/>
              </a:rPr>
              <a:t>ssh root@127</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0.0</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666600"/>
                </a:solidFill>
                <a:effectLst/>
                <a:latin typeface="Consolas" panose="020B0609020204030204" pitchFamily="49" charset="0"/>
              </a:rPr>
              <a:t>;</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404041"/>
                </a:solidFill>
                <a:effectLst/>
                <a:latin typeface="Roboto"/>
              </a:rPr>
              <a:t>                                                                                          </a:t>
            </a:r>
          </a:p>
        </p:txBody>
      </p:sp>
      <p:sp>
        <p:nvSpPr>
          <p:cNvPr id="5" name="Rectangle 4"/>
          <p:cNvSpPr/>
          <p:nvPr/>
        </p:nvSpPr>
        <p:spPr>
          <a:xfrm>
            <a:off x="1041465" y="1027210"/>
            <a:ext cx="10712116" cy="646331"/>
          </a:xfrm>
          <a:prstGeom prst="rect">
            <a:avLst/>
          </a:prstGeom>
        </p:spPr>
        <p:txBody>
          <a:bodyPr wrap="square">
            <a:spAutoFit/>
          </a:bodyPr>
          <a:lstStyle/>
          <a:p>
            <a:pPr lvl="0" eaLnBrk="0" fontAlgn="base" hangingPunct="0">
              <a:spcBef>
                <a:spcPct val="0"/>
              </a:spcBef>
              <a:spcAft>
                <a:spcPct val="0"/>
              </a:spcAft>
            </a:pPr>
            <a:r>
              <a:rPr lang="en-US" altLang="en-US" dirty="0">
                <a:solidFill>
                  <a:srgbClr val="404041"/>
                </a:solidFill>
                <a:latin typeface="Roboto"/>
              </a:rPr>
              <a:t>Open your terminal (mac and </a:t>
            </a:r>
            <a:r>
              <a:rPr lang="en-US" altLang="en-US" dirty="0" err="1">
                <a:solidFill>
                  <a:srgbClr val="404041"/>
                </a:solidFill>
                <a:latin typeface="Roboto"/>
              </a:rPr>
              <a:t>linux</a:t>
            </a:r>
            <a:r>
              <a:rPr lang="en-US" altLang="en-US" dirty="0">
                <a:solidFill>
                  <a:srgbClr val="404041"/>
                </a:solidFill>
                <a:latin typeface="Roboto"/>
              </a:rPr>
              <a:t>) or putty (windows). Type the following command to access the Sandbox through SSH:</a:t>
            </a:r>
            <a:endParaRPr lang="en-US" altLang="en-US" dirty="0"/>
          </a:p>
        </p:txBody>
      </p:sp>
      <p:pic>
        <p:nvPicPr>
          <p:cNvPr id="3" name="Picture 2"/>
          <p:cNvPicPr>
            <a:picLocks noChangeAspect="1"/>
          </p:cNvPicPr>
          <p:nvPr/>
        </p:nvPicPr>
        <p:blipFill>
          <a:blip r:embed="rId2"/>
          <a:stretch>
            <a:fillRect/>
          </a:stretch>
        </p:blipFill>
        <p:spPr>
          <a:xfrm>
            <a:off x="7448819" y="1673541"/>
            <a:ext cx="4304762" cy="4161905"/>
          </a:xfrm>
          <a:prstGeom prst="rect">
            <a:avLst/>
          </a:prstGeom>
        </p:spPr>
      </p:pic>
      <p:pic>
        <p:nvPicPr>
          <p:cNvPr id="6" name="Picture 5"/>
          <p:cNvPicPr>
            <a:picLocks noChangeAspect="1"/>
          </p:cNvPicPr>
          <p:nvPr/>
        </p:nvPicPr>
        <p:blipFill>
          <a:blip r:embed="rId3"/>
          <a:stretch>
            <a:fillRect/>
          </a:stretch>
        </p:blipFill>
        <p:spPr>
          <a:xfrm>
            <a:off x="838200" y="3050022"/>
            <a:ext cx="6295238" cy="3676190"/>
          </a:xfrm>
          <a:prstGeom prst="rect">
            <a:avLst/>
          </a:prstGeom>
        </p:spPr>
      </p:pic>
    </p:spTree>
    <p:extLst>
      <p:ext uri="{BB962C8B-B14F-4D97-AF65-F5344CB8AC3E}">
        <p14:creationId xmlns:p14="http://schemas.microsoft.com/office/powerpoint/2010/main" val="174198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952" y="0"/>
            <a:ext cx="10242847" cy="1771650"/>
          </a:xfrm>
        </p:spPr>
        <p:txBody>
          <a:bodyPr>
            <a:normAutofit/>
          </a:bodyPr>
          <a:lstStyle/>
          <a:p>
            <a:r>
              <a:rPr lang="en-US" sz="2800" dirty="0"/>
              <a:t>[</a:t>
            </a:r>
            <a:r>
              <a:rPr lang="en-US" sz="2800" dirty="0" err="1"/>
              <a:t>jstickland@sandbox</a:t>
            </a:r>
            <a:r>
              <a:rPr lang="en-US" sz="2800" dirty="0"/>
              <a:t> /]$ cd /</a:t>
            </a:r>
            <a:r>
              <a:rPr lang="en-US" sz="2800" dirty="0" err="1"/>
              <a:t>hadoop</a:t>
            </a:r>
            <a:r>
              <a:rPr lang="en-US" sz="2800" dirty="0"/>
              <a:t>/</a:t>
            </a:r>
            <a:r>
              <a:rPr lang="en-US" sz="2800" dirty="0" err="1"/>
              <a:t>hdfs</a:t>
            </a:r>
            <a:br>
              <a:rPr lang="en-US" sz="2800" dirty="0"/>
            </a:br>
            <a:br>
              <a:rPr lang="en-US" sz="2800" dirty="0"/>
            </a:br>
            <a:r>
              <a:rPr lang="en-US" sz="2800" dirty="0"/>
              <a:t>list files using ls</a:t>
            </a:r>
          </a:p>
        </p:txBody>
      </p:sp>
      <p:pic>
        <p:nvPicPr>
          <p:cNvPr id="4" name="Picture 3"/>
          <p:cNvPicPr>
            <a:picLocks noChangeAspect="1"/>
          </p:cNvPicPr>
          <p:nvPr/>
        </p:nvPicPr>
        <p:blipFill>
          <a:blip r:embed="rId2"/>
          <a:stretch>
            <a:fillRect/>
          </a:stretch>
        </p:blipFill>
        <p:spPr>
          <a:xfrm>
            <a:off x="1443430" y="1800378"/>
            <a:ext cx="9980515" cy="3895572"/>
          </a:xfrm>
          <a:prstGeom prst="rect">
            <a:avLst/>
          </a:prstGeom>
        </p:spPr>
      </p:pic>
      <p:sp>
        <p:nvSpPr>
          <p:cNvPr id="5" name="Rounded Rectangle 4"/>
          <p:cNvSpPr/>
          <p:nvPr/>
        </p:nvSpPr>
        <p:spPr>
          <a:xfrm>
            <a:off x="1443430" y="4933950"/>
            <a:ext cx="3852470" cy="55245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096000" y="2343150"/>
            <a:ext cx="4686300" cy="895350"/>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Data, namenode, namesecondary</a:t>
            </a:r>
          </a:p>
        </p:txBody>
      </p:sp>
      <p:cxnSp>
        <p:nvCxnSpPr>
          <p:cNvPr id="8" name="Straight Arrow Connector 7"/>
          <p:cNvCxnSpPr>
            <a:stCxn id="5" idx="3"/>
            <a:endCxn id="6" idx="2"/>
          </p:cNvCxnSpPr>
          <p:nvPr/>
        </p:nvCxnSpPr>
        <p:spPr>
          <a:xfrm flipV="1">
            <a:off x="5295900" y="3238500"/>
            <a:ext cx="3143250" cy="19716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13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963" y="-62853"/>
            <a:ext cx="9905998" cy="1478570"/>
          </a:xfrm>
        </p:spPr>
        <p:txBody>
          <a:bodyPr>
            <a:normAutofit/>
          </a:bodyPr>
          <a:lstStyle/>
          <a:p>
            <a:r>
              <a:rPr lang="en-US" altLang="en-US" sz="3600" dirty="0">
                <a:latin typeface="Roboto Condensed"/>
              </a:rPr>
              <a:t>Send Data from Local Machine to Sandbox</a:t>
            </a:r>
            <a:endParaRPr lang="en-US" sz="3600" dirty="0"/>
          </a:p>
        </p:txBody>
      </p:sp>
      <p:sp>
        <p:nvSpPr>
          <p:cNvPr id="4" name="Rectangle 1"/>
          <p:cNvSpPr>
            <a:spLocks noChangeArrowheads="1"/>
          </p:cNvSpPr>
          <p:nvPr/>
        </p:nvSpPr>
        <p:spPr bwMode="auto">
          <a:xfrm>
            <a:off x="996616" y="3336725"/>
            <a:ext cx="9494921" cy="830997"/>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006666"/>
                </a:solidFill>
                <a:effectLst/>
                <a:latin typeface="Consolas" panose="020B0609020204030204" pitchFamily="49" charset="0"/>
              </a:rPr>
              <a:t>2222</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/Downloads/</a:t>
            </a:r>
            <a:r>
              <a:rPr kumimoji="0" lang="en-US" altLang="en-US" b="0" i="0" u="none" strike="noStrike" cap="none" normalizeH="0" baseline="0">
                <a:ln>
                  <a:noFill/>
                </a:ln>
                <a:solidFill>
                  <a:srgbClr val="000000"/>
                </a:solidFill>
                <a:effectLst/>
                <a:latin typeface="Consolas" panose="020B0609020204030204" pitchFamily="49" charset="0"/>
              </a:rPr>
              <a:t>HDF</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1.2</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0.1</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6666"/>
                </a:solidFill>
                <a:effectLst/>
                <a:latin typeface="Consolas" panose="020B0609020204030204" pitchFamily="49" charset="0"/>
              </a:rPr>
              <a:t>1.tar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gz root@localhost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root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p:txBody>
      </p:sp>
      <p:sp>
        <p:nvSpPr>
          <p:cNvPr id="5" name="Rectangle 4"/>
          <p:cNvSpPr/>
          <p:nvPr/>
        </p:nvSpPr>
        <p:spPr>
          <a:xfrm>
            <a:off x="838200" y="1541184"/>
            <a:ext cx="10515600" cy="1579920"/>
          </a:xfrm>
          <a:prstGeom prst="rect">
            <a:avLst/>
          </a:prstGeom>
        </p:spPr>
        <p:txBody>
          <a:bodyPr wrap="square">
            <a:spAutoFit/>
          </a:bodyPr>
          <a:lstStyle/>
          <a:p>
            <a:pPr lvl="0" eaLnBrk="0" fontAlgn="base" hangingPunct="0">
              <a:spcBef>
                <a:spcPct val="0"/>
              </a:spcBef>
              <a:spcAft>
                <a:spcPts val="400"/>
              </a:spcAft>
            </a:pPr>
            <a:r>
              <a:rPr lang="en-US" altLang="en-US" b="1" dirty="0">
                <a:solidFill>
                  <a:schemeClr val="accent4"/>
                </a:solidFill>
                <a:latin typeface="Roboto"/>
              </a:rPr>
              <a:t>Open your terminal (</a:t>
            </a:r>
            <a:r>
              <a:rPr lang="en-US" altLang="en-US" b="1" dirty="0" err="1">
                <a:solidFill>
                  <a:schemeClr val="accent4"/>
                </a:solidFill>
                <a:latin typeface="Roboto"/>
              </a:rPr>
              <a:t>linux</a:t>
            </a:r>
            <a:r>
              <a:rPr lang="en-US" altLang="en-US" b="1" dirty="0">
                <a:solidFill>
                  <a:schemeClr val="accent4"/>
                </a:solidFill>
                <a:latin typeface="Roboto"/>
              </a:rPr>
              <a:t> or mac) or git bash (windows). </a:t>
            </a:r>
          </a:p>
          <a:p>
            <a:pPr lvl="0" eaLnBrk="0" fontAlgn="base" hangingPunct="0">
              <a:spcBef>
                <a:spcPct val="0"/>
              </a:spcBef>
              <a:spcAft>
                <a:spcPts val="400"/>
              </a:spcAft>
            </a:pPr>
            <a:r>
              <a:rPr lang="en-US" altLang="en-US" b="1" dirty="0">
                <a:solidFill>
                  <a:schemeClr val="accent4"/>
                </a:solidFill>
                <a:latin typeface="Roboto"/>
              </a:rPr>
              <a:t>To send data, in our example </a:t>
            </a:r>
            <a:r>
              <a:rPr lang="en-US" altLang="en-US" b="1" dirty="0" err="1">
                <a:solidFill>
                  <a:schemeClr val="accent4"/>
                </a:solidFill>
                <a:latin typeface="Roboto"/>
              </a:rPr>
              <a:t>HDF</a:t>
            </a:r>
            <a:r>
              <a:rPr lang="en-US" altLang="en-US" b="1" dirty="0">
                <a:solidFill>
                  <a:schemeClr val="accent4"/>
                </a:solidFill>
                <a:latin typeface="Roboto"/>
              </a:rPr>
              <a:t> .tar.gz file, from your local machine to the azure sandbox, you would input the </a:t>
            </a:r>
            <a:r>
              <a:rPr lang="en-US" altLang="en-US" b="1" dirty="0" err="1">
                <a:solidFill>
                  <a:schemeClr val="accent4"/>
                </a:solidFill>
                <a:latin typeface="Roboto"/>
              </a:rPr>
              <a:t>the</a:t>
            </a:r>
            <a:r>
              <a:rPr lang="en-US" altLang="en-US" b="1" dirty="0">
                <a:solidFill>
                  <a:schemeClr val="accent4"/>
                </a:solidFill>
                <a:latin typeface="Roboto"/>
              </a:rPr>
              <a:t> following command. </a:t>
            </a:r>
          </a:p>
          <a:p>
            <a:pPr lvl="0" eaLnBrk="0" fontAlgn="base" hangingPunct="0">
              <a:spcBef>
                <a:spcPct val="0"/>
              </a:spcBef>
              <a:spcAft>
                <a:spcPts val="400"/>
              </a:spcAft>
            </a:pPr>
            <a:r>
              <a:rPr lang="en-US" altLang="en-US" b="1" dirty="0">
                <a:solidFill>
                  <a:schemeClr val="accent4"/>
                </a:solidFill>
                <a:latin typeface="Roboto"/>
              </a:rPr>
              <a:t>If you want to try this command, replace the </a:t>
            </a:r>
            <a:r>
              <a:rPr lang="en-US" altLang="en-US" b="1" dirty="0" err="1">
                <a:solidFill>
                  <a:schemeClr val="accent4"/>
                </a:solidFill>
                <a:latin typeface="Roboto"/>
              </a:rPr>
              <a:t>HDF</a:t>
            </a:r>
            <a:r>
              <a:rPr lang="en-US" altLang="en-US" b="1" dirty="0">
                <a:solidFill>
                  <a:schemeClr val="accent4"/>
                </a:solidFill>
                <a:latin typeface="Roboto"/>
              </a:rPr>
              <a:t> filename with another filename from your Downloads folder. Modify the command and execute:</a:t>
            </a:r>
            <a:endParaRPr lang="en-US" altLang="en-US" b="1" dirty="0">
              <a:solidFill>
                <a:schemeClr val="accent4"/>
              </a:solidFill>
            </a:endParaRPr>
          </a:p>
        </p:txBody>
      </p:sp>
      <p:sp>
        <p:nvSpPr>
          <p:cNvPr id="6" name="Rectangle 5"/>
          <p:cNvSpPr/>
          <p:nvPr/>
        </p:nvSpPr>
        <p:spPr>
          <a:xfrm>
            <a:off x="838200" y="4188132"/>
            <a:ext cx="9653337" cy="1477328"/>
          </a:xfrm>
          <a:prstGeom prst="rect">
            <a:avLst/>
          </a:prstGeom>
        </p:spPr>
        <p:txBody>
          <a:bodyPr wrap="square">
            <a:spAutoFit/>
          </a:bodyPr>
          <a:lstStyle/>
          <a:p>
            <a:r>
              <a:rPr lang="en-US" b="1" dirty="0">
                <a:solidFill>
                  <a:schemeClr val="accent4"/>
                </a:solidFill>
                <a:latin typeface="Roboto"/>
              </a:rPr>
              <a:t>This command sends </a:t>
            </a:r>
            <a:r>
              <a:rPr lang="en-US" b="1" dirty="0" err="1">
                <a:solidFill>
                  <a:schemeClr val="accent4"/>
                </a:solidFill>
                <a:latin typeface="Roboto"/>
              </a:rPr>
              <a:t>HDF</a:t>
            </a:r>
            <a:r>
              <a:rPr lang="en-US" b="1" dirty="0">
                <a:solidFill>
                  <a:schemeClr val="accent4"/>
                </a:solidFill>
                <a:latin typeface="Roboto"/>
              </a:rPr>
              <a:t> from your local machine’s Downloads folder to the Sandbox’s root directory. </a:t>
            </a:r>
          </a:p>
          <a:p>
            <a:r>
              <a:rPr lang="en-US" b="1" dirty="0">
                <a:solidFill>
                  <a:schemeClr val="accent4"/>
                </a:solidFill>
                <a:latin typeface="Roboto"/>
              </a:rPr>
              <a:t>We can send any file, directory we want, we just need to specify the path. </a:t>
            </a:r>
          </a:p>
          <a:p>
            <a:r>
              <a:rPr lang="en-US" b="1" dirty="0">
                <a:solidFill>
                  <a:schemeClr val="accent4"/>
                </a:solidFill>
                <a:latin typeface="Roboto"/>
              </a:rPr>
              <a:t>We can also choose any sandbox directory or path that we want the data to land into.</a:t>
            </a:r>
          </a:p>
          <a:p>
            <a:r>
              <a:rPr lang="en-US" b="1" dirty="0">
                <a:solidFill>
                  <a:schemeClr val="accent4"/>
                </a:solidFill>
                <a:latin typeface="Roboto"/>
              </a:rPr>
              <a:t>Here is the definition of the command that we used above:</a:t>
            </a:r>
            <a:endParaRPr lang="en-US" b="1" i="0" dirty="0">
              <a:solidFill>
                <a:schemeClr val="accent4"/>
              </a:solidFill>
              <a:effectLst/>
              <a:latin typeface="Roboto"/>
            </a:endParaRPr>
          </a:p>
        </p:txBody>
      </p:sp>
      <p:sp>
        <p:nvSpPr>
          <p:cNvPr id="7" name="Rectangle 2"/>
          <p:cNvSpPr>
            <a:spLocks noChangeArrowheads="1"/>
          </p:cNvSpPr>
          <p:nvPr/>
        </p:nvSpPr>
        <p:spPr bwMode="auto">
          <a:xfrm>
            <a:off x="996616" y="5790927"/>
            <a:ext cx="9494921"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8800"/>
                </a:solidFill>
                <a:effectLst/>
                <a:latin typeface="Consolas" panose="020B0609020204030204" pitchFamily="49" charset="0"/>
              </a:rPr>
              <a:t>/input-directory-path-local-mach&gt; &lt;input-username@hostname-:/</a:t>
            </a:r>
            <a:r>
              <a:rPr kumimoji="0" lang="en-US" altLang="en-US" b="0" i="0" u="none" strike="noStrike" cap="none" normalizeH="0" baseline="0">
                <a:ln>
                  <a:noFill/>
                </a:ln>
                <a:solidFill>
                  <a:srgbClr val="000000"/>
                </a:solidFill>
                <a:effectLst/>
                <a:latin typeface="Consolas" panose="020B0609020204030204" pitchFamily="49" charset="0"/>
              </a:rPr>
              <a:t>sandbox</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63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a:solidFill>
                  <a:srgbClr val="404041"/>
                </a:solidFill>
                <a:latin typeface="Roboto Condensed"/>
              </a:rPr>
              <a:t>Send Data from Sandbox</a:t>
            </a:r>
            <a:r>
              <a:rPr lang="en-US" sz="3600"/>
              <a:t> to </a:t>
            </a:r>
            <a:r>
              <a:rPr lang="en-US" altLang="en-US" sz="3600">
                <a:solidFill>
                  <a:srgbClr val="404041"/>
                </a:solidFill>
                <a:latin typeface="Roboto Condensed"/>
              </a:rPr>
              <a:t>Local Machine</a:t>
            </a:r>
            <a:endParaRPr lang="en-US" sz="3600"/>
          </a:p>
        </p:txBody>
      </p:sp>
      <p:sp>
        <p:nvSpPr>
          <p:cNvPr id="4" name="Rectangle 3"/>
          <p:cNvSpPr/>
          <p:nvPr/>
        </p:nvSpPr>
        <p:spPr>
          <a:xfrm>
            <a:off x="838200" y="1998930"/>
            <a:ext cx="10515600" cy="646331"/>
          </a:xfrm>
          <a:prstGeom prst="rect">
            <a:avLst/>
          </a:prstGeom>
        </p:spPr>
        <p:txBody>
          <a:bodyPr wrap="square">
            <a:spAutoFit/>
          </a:bodyPr>
          <a:lstStyle/>
          <a:p>
            <a:r>
              <a:rPr lang="en-US" b="1" dirty="0">
                <a:solidFill>
                  <a:schemeClr val="accent4"/>
                </a:solidFill>
                <a:latin typeface="Roboto"/>
              </a:rPr>
              <a:t>We can also send data from sandbox to our local machine, refer to the modified command definition below:</a:t>
            </a:r>
            <a:endParaRPr lang="en-US" b="1" dirty="0">
              <a:solidFill>
                <a:schemeClr val="accent4"/>
              </a:solidFill>
            </a:endParaRPr>
          </a:p>
        </p:txBody>
      </p:sp>
      <p:sp>
        <p:nvSpPr>
          <p:cNvPr id="5" name="Rectangle 1"/>
          <p:cNvSpPr>
            <a:spLocks noChangeArrowheads="1"/>
          </p:cNvSpPr>
          <p:nvPr/>
        </p:nvSpPr>
        <p:spPr bwMode="auto">
          <a:xfrm>
            <a:off x="838200" y="3270229"/>
            <a:ext cx="10246895"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scp </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port</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rgbClr val="000000"/>
                </a:solidFill>
                <a:effectLst/>
                <a:latin typeface="Consolas" panose="020B0609020204030204" pitchFamily="49" charset="0"/>
              </a:rPr>
              <a:t> </a:t>
            </a:r>
            <a:r>
              <a:rPr kumimoji="0" lang="en-US" altLang="en-US" b="0" i="0" u="none" strike="noStrike" cap="none" normalizeH="0" baseline="0">
                <a:ln>
                  <a:noFill/>
                </a:ln>
                <a:solidFill>
                  <a:srgbClr val="666600"/>
                </a:solidFill>
                <a:effectLst/>
                <a:latin typeface="Consolas" panose="020B0609020204030204" pitchFamily="49" charset="0"/>
              </a:rPr>
              <a:t>&lt;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username@hostname</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8800"/>
                </a:solidFill>
                <a:effectLst/>
                <a:latin typeface="Consolas" panose="020B0609020204030204" pitchFamily="49" charset="0"/>
              </a:rPr>
              <a:t>/sandbox-dir-path&gt; &lt;/</a:t>
            </a:r>
            <a:r>
              <a:rPr kumimoji="0" lang="en-US" altLang="en-US" b="0" i="0" u="none" strike="noStrike" cap="none" normalizeH="0" baseline="0">
                <a:ln>
                  <a:noFill/>
                </a:ln>
                <a:solidFill>
                  <a:srgbClr val="000000"/>
                </a:solidFill>
                <a:effectLst/>
                <a:latin typeface="Consolas" panose="020B0609020204030204" pitchFamily="49" charset="0"/>
              </a:rPr>
              <a:t>input</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directory</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path</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88"/>
                </a:solidFill>
                <a:effectLst/>
                <a:latin typeface="Consolas" panose="020B0609020204030204" pitchFamily="49" charset="0"/>
              </a:rPr>
              <a:t>local</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mach</a:t>
            </a:r>
            <a:r>
              <a:rPr kumimoji="0" lang="en-US" altLang="en-US" b="0" i="0" u="none" strike="noStrike" cap="none" normalizeH="0" baseline="0">
                <a:ln>
                  <a:noFill/>
                </a:ln>
                <a:solidFill>
                  <a:srgbClr val="666600"/>
                </a:solidFill>
                <a:effectLst/>
                <a:latin typeface="Consolas" panose="020B0609020204030204" pitchFamily="49" charset="0"/>
              </a:rPr>
              <a:t>&gt;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838199" y="4107921"/>
            <a:ext cx="10246895" cy="1277273"/>
          </a:xfrm>
          <a:prstGeom prst="rect">
            <a:avLst/>
          </a:prstGeom>
        </p:spPr>
        <p:txBody>
          <a:bodyPr wrap="square">
            <a:spAutoFit/>
          </a:bodyPr>
          <a:lstStyle/>
          <a:p>
            <a:pPr>
              <a:spcAft>
                <a:spcPts val="600"/>
              </a:spcAft>
            </a:pPr>
            <a:r>
              <a:rPr lang="en-US" b="1">
                <a:solidFill>
                  <a:schemeClr val="accent4"/>
                </a:solidFill>
                <a:latin typeface="Roboto"/>
              </a:rPr>
              <a:t>What is the difference between the two command definitions above?</a:t>
            </a:r>
            <a:br>
              <a:rPr lang="en-US" b="1">
                <a:solidFill>
                  <a:schemeClr val="accent4"/>
                </a:solidFill>
              </a:rPr>
            </a:br>
            <a:r>
              <a:rPr lang="en-US" b="1">
                <a:solidFill>
                  <a:schemeClr val="accent4"/>
                </a:solidFill>
                <a:latin typeface="Roboto"/>
              </a:rPr>
              <a:t>To send data from local machine to sandbox, the local machine directory path comes before sandbox directory. </a:t>
            </a:r>
          </a:p>
          <a:p>
            <a:pPr>
              <a:spcAft>
                <a:spcPts val="600"/>
              </a:spcAft>
            </a:pPr>
            <a:r>
              <a:rPr lang="en-US" b="1">
                <a:solidFill>
                  <a:schemeClr val="accent4"/>
                </a:solidFill>
                <a:latin typeface="Roboto"/>
              </a:rPr>
              <a:t>To transfer data from sandbox to local machine, the command arguments are reversed.</a:t>
            </a:r>
            <a:endParaRPr lang="en-US" b="1">
              <a:solidFill>
                <a:schemeClr val="accent4"/>
              </a:solidFill>
            </a:endParaRPr>
          </a:p>
        </p:txBody>
      </p:sp>
    </p:spTree>
    <p:extLst>
      <p:ext uri="{BB962C8B-B14F-4D97-AF65-F5344CB8AC3E}">
        <p14:creationId xmlns:p14="http://schemas.microsoft.com/office/powerpoint/2010/main" val="285844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8" y="0"/>
            <a:ext cx="9905998" cy="1478570"/>
          </a:xfrm>
        </p:spPr>
        <p:txBody>
          <a:bodyPr>
            <a:normAutofit/>
          </a:bodyPr>
          <a:lstStyle/>
          <a:p>
            <a:r>
              <a:rPr lang="en-US" sz="3200" dirty="0"/>
              <a:t>Use Terminal To Find The Host IP Sandbox Runs On</a:t>
            </a:r>
          </a:p>
        </p:txBody>
      </p:sp>
      <p:sp>
        <p:nvSpPr>
          <p:cNvPr id="3" name="Content Placeholder 2"/>
          <p:cNvSpPr>
            <a:spLocks noGrp="1"/>
          </p:cNvSpPr>
          <p:nvPr>
            <p:ph idx="1"/>
          </p:nvPr>
        </p:nvSpPr>
        <p:spPr>
          <a:xfrm>
            <a:off x="647700" y="1325563"/>
            <a:ext cx="10515600" cy="808038"/>
          </a:xfrm>
        </p:spPr>
        <p:txBody>
          <a:bodyPr>
            <a:normAutofit/>
          </a:bodyPr>
          <a:lstStyle/>
          <a:p>
            <a:pPr marL="0" indent="0">
              <a:buNone/>
            </a:pPr>
            <a:r>
              <a:rPr lang="en-US" sz="2400"/>
              <a:t>If you want to search for the host address your sandbox is running on, ssh into the sandbox terminal upon successful installation and follow subsequent steps:</a:t>
            </a:r>
          </a:p>
        </p:txBody>
      </p:sp>
      <p:sp>
        <p:nvSpPr>
          <p:cNvPr id="5" name="Rectangle 4"/>
          <p:cNvSpPr/>
          <p:nvPr/>
        </p:nvSpPr>
        <p:spPr>
          <a:xfrm>
            <a:off x="647700" y="2459594"/>
            <a:ext cx="4787732"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accent4"/>
                </a:solidFill>
              </a:rPr>
              <a:t>Login using username as root and password as </a:t>
            </a:r>
            <a:r>
              <a:rPr lang="en-US" sz="2400" dirty="0" err="1">
                <a:solidFill>
                  <a:schemeClr val="accent4"/>
                </a:solidFill>
              </a:rPr>
              <a:t>hadoop</a:t>
            </a:r>
            <a:r>
              <a:rPr lang="en-US" sz="2400" dirty="0">
                <a:solidFill>
                  <a:schemeClr val="accent4"/>
                </a:solidFill>
              </a:rPr>
              <a:t>.</a:t>
            </a:r>
          </a:p>
          <a:p>
            <a:pPr marL="285750" indent="-285750">
              <a:buFont typeface="Arial" panose="020B0604020202020204" pitchFamily="34" charset="0"/>
              <a:buChar char="•"/>
            </a:pPr>
            <a:r>
              <a:rPr lang="en-US" sz="2400" dirty="0">
                <a:solidFill>
                  <a:schemeClr val="accent4"/>
                </a:solidFill>
              </a:rPr>
              <a:t>Type </a:t>
            </a:r>
            <a:r>
              <a:rPr lang="en-US" sz="2400" dirty="0" err="1">
                <a:solidFill>
                  <a:schemeClr val="accent4"/>
                </a:solidFill>
              </a:rPr>
              <a:t>ifconfig</a:t>
            </a:r>
            <a:r>
              <a:rPr lang="en-US" sz="2400" dirty="0">
                <a:solidFill>
                  <a:schemeClr val="accent4"/>
                </a:solidFill>
              </a:rPr>
              <a:t> and look for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under lo.</a:t>
            </a:r>
          </a:p>
          <a:p>
            <a:pPr marL="285750" indent="-285750">
              <a:buFont typeface="Arial" panose="020B0604020202020204" pitchFamily="34" charset="0"/>
              <a:buChar char="•"/>
            </a:pPr>
            <a:r>
              <a:rPr lang="en-US" sz="2400" dirty="0">
                <a:solidFill>
                  <a:schemeClr val="accent4"/>
                </a:solidFill>
              </a:rPr>
              <a:t>Use the </a:t>
            </a:r>
            <a:r>
              <a:rPr lang="en-US" sz="2400" dirty="0" err="1">
                <a:solidFill>
                  <a:schemeClr val="accent4"/>
                </a:solidFill>
              </a:rPr>
              <a:t>inet</a:t>
            </a:r>
            <a:r>
              <a:rPr lang="en-US" sz="2400" dirty="0">
                <a:solidFill>
                  <a:schemeClr val="accent4"/>
                </a:solidFill>
              </a:rPr>
              <a:t> </a:t>
            </a:r>
            <a:r>
              <a:rPr lang="en-US" sz="2400" dirty="0" err="1">
                <a:solidFill>
                  <a:schemeClr val="accent4"/>
                </a:solidFill>
              </a:rPr>
              <a:t>addr</a:t>
            </a:r>
            <a:r>
              <a:rPr lang="en-US" sz="2400" dirty="0">
                <a:solidFill>
                  <a:schemeClr val="accent4"/>
                </a:solidFill>
              </a:rPr>
              <a:t>, append :8080 and open it into a browser. It shall direct you to Ambari login page.</a:t>
            </a:r>
          </a:p>
          <a:p>
            <a:pPr marL="285750" indent="-285750">
              <a:buFont typeface="Arial" panose="020B0604020202020204" pitchFamily="34" charset="0"/>
              <a:buChar char="•"/>
            </a:pPr>
            <a:r>
              <a:rPr lang="en-US" sz="2400" dirty="0">
                <a:solidFill>
                  <a:schemeClr val="accent4"/>
                </a:solidFill>
              </a:rPr>
              <a:t>This </a:t>
            </a:r>
            <a:r>
              <a:rPr lang="en-US" sz="2400" dirty="0" err="1">
                <a:solidFill>
                  <a:schemeClr val="accent4"/>
                </a:solidFill>
              </a:rPr>
              <a:t>inet</a:t>
            </a:r>
            <a:r>
              <a:rPr lang="en-US" sz="2400" dirty="0">
                <a:solidFill>
                  <a:schemeClr val="accent4"/>
                </a:solidFill>
              </a:rPr>
              <a:t> address is randomly generated for every session and therefore differs from session to session.</a:t>
            </a:r>
          </a:p>
        </p:txBody>
      </p:sp>
      <p:pic>
        <p:nvPicPr>
          <p:cNvPr id="4" name="Picture 3"/>
          <p:cNvPicPr>
            <a:picLocks noChangeAspect="1"/>
          </p:cNvPicPr>
          <p:nvPr/>
        </p:nvPicPr>
        <p:blipFill rotWithShape="1">
          <a:blip r:embed="rId2"/>
          <a:srcRect r="8456"/>
          <a:stretch/>
        </p:blipFill>
        <p:spPr>
          <a:xfrm>
            <a:off x="5391615" y="2133601"/>
            <a:ext cx="6800386" cy="4485714"/>
          </a:xfrm>
          <a:prstGeom prst="rect">
            <a:avLst/>
          </a:prstGeom>
        </p:spPr>
      </p:pic>
    </p:spTree>
    <p:extLst>
      <p:ext uri="{BB962C8B-B14F-4D97-AF65-F5344CB8AC3E}">
        <p14:creationId xmlns:p14="http://schemas.microsoft.com/office/powerpoint/2010/main" val="196130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59" y="0"/>
            <a:ext cx="9905998" cy="1478570"/>
          </a:xfrm>
        </p:spPr>
        <p:txBody>
          <a:bodyPr/>
          <a:lstStyle/>
          <a:p>
            <a:r>
              <a:rPr lang="en-US" dirty="0"/>
              <a:t>Services Provided by the Sandbox</a:t>
            </a:r>
          </a:p>
        </p:txBody>
      </p:sp>
      <p:graphicFrame>
        <p:nvGraphicFramePr>
          <p:cNvPr id="4" name="Table 3"/>
          <p:cNvGraphicFramePr>
            <a:graphicFrameLocks noGrp="1"/>
          </p:cNvGraphicFramePr>
          <p:nvPr/>
        </p:nvGraphicFramePr>
        <p:xfrm>
          <a:off x="978568" y="1790700"/>
          <a:ext cx="10375232" cy="4064670"/>
        </p:xfrm>
        <a:graphic>
          <a:graphicData uri="http://schemas.openxmlformats.org/drawingml/2006/table">
            <a:tbl>
              <a:tblPr>
                <a:tableStyleId>{5C22544A-7EE6-4342-B048-85BDC9FD1C3A}</a:tableStyleId>
              </a:tblPr>
              <a:tblGrid>
                <a:gridCol w="3112169">
                  <a:extLst>
                    <a:ext uri="{9D8B030D-6E8A-4147-A177-3AD203B41FA5}">
                      <a16:colId xmlns:a16="http://schemas.microsoft.com/office/drawing/2014/main" val="20000"/>
                    </a:ext>
                  </a:extLst>
                </a:gridCol>
                <a:gridCol w="7263063">
                  <a:extLst>
                    <a:ext uri="{9D8B030D-6E8A-4147-A177-3AD203B41FA5}">
                      <a16:colId xmlns:a16="http://schemas.microsoft.com/office/drawing/2014/main" val="20001"/>
                    </a:ext>
                  </a:extLst>
                </a:gridCol>
              </a:tblGrid>
              <a:tr h="451630">
                <a:tc>
                  <a:txBody>
                    <a:bodyPr/>
                    <a:lstStyle/>
                    <a:p>
                      <a:pPr algn="l" fontAlgn="ctr">
                        <a:spcAft>
                          <a:spcPts val="600"/>
                        </a:spcAft>
                      </a:pPr>
                      <a:r>
                        <a:rPr lang="en-US" sz="2000" b="1" u="none" strike="noStrike">
                          <a:effectLst/>
                        </a:rPr>
                        <a:t>Service</a:t>
                      </a:r>
                      <a:endParaRPr lang="en-US" sz="20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ctr">
                        <a:spcAft>
                          <a:spcPts val="600"/>
                        </a:spcAft>
                      </a:pPr>
                      <a:r>
                        <a:rPr lang="en-US" sz="2000" b="1" u="none" strike="noStrike">
                          <a:effectLst/>
                        </a:rPr>
                        <a:t>URL</a:t>
                      </a:r>
                      <a:endParaRPr lang="en-US" sz="20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451630">
                <a:tc>
                  <a:txBody>
                    <a:bodyPr/>
                    <a:lstStyle/>
                    <a:p>
                      <a:pPr algn="l" fontAlgn="t">
                        <a:spcAft>
                          <a:spcPts val="600"/>
                        </a:spcAft>
                      </a:pPr>
                      <a:r>
                        <a:rPr lang="en-US" sz="2000" u="none" strike="noStrike">
                          <a:effectLst/>
                        </a:rPr>
                        <a:t>Sandbox Welcome Page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solidFill>
                      <a:schemeClr val="bg1"/>
                    </a:solidFill>
                  </a:tcPr>
                </a:tc>
                <a:tc>
                  <a:txBody>
                    <a:bodyPr/>
                    <a:lstStyle/>
                    <a:p>
                      <a:pPr algn="r" fontAlgn="t">
                        <a:spcAft>
                          <a:spcPts val="600"/>
                        </a:spcAft>
                      </a:pPr>
                      <a:r>
                        <a:rPr lang="en-US" sz="2000" u="none" strike="noStrike">
                          <a:effectLst/>
                        </a:rPr>
                        <a:t>http://host:8888</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51630">
                <a:tc>
                  <a:txBody>
                    <a:bodyPr/>
                    <a:lstStyle/>
                    <a:p>
                      <a:pPr algn="l" fontAlgn="t">
                        <a:spcAft>
                          <a:spcPts val="600"/>
                        </a:spcAft>
                      </a:pPr>
                      <a:r>
                        <a:rPr lang="en-US" sz="2000" u="none" strike="noStrike">
                          <a:effectLst/>
                        </a:rPr>
                        <a:t>Ambari Dashboard</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1630">
                <a:tc>
                  <a:txBody>
                    <a:bodyPr/>
                    <a:lstStyle/>
                    <a:p>
                      <a:pPr algn="l" fontAlgn="t">
                        <a:spcAft>
                          <a:spcPts val="600"/>
                        </a:spcAft>
                      </a:pPr>
                      <a:r>
                        <a:rPr lang="en-US" sz="2000" u="none" strike="noStrike">
                          <a:effectLst/>
                        </a:rPr>
                        <a:t>Ambari Welcome</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http://host:8080/views/ADMIN_VIEW/2.2.1.0/INSTANCE/#/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451630">
                <a:tc>
                  <a:txBody>
                    <a:bodyPr/>
                    <a:lstStyle/>
                    <a:p>
                      <a:pPr algn="l" fontAlgn="t">
                        <a:spcAft>
                          <a:spcPts val="600"/>
                        </a:spcAft>
                      </a:pPr>
                      <a:r>
                        <a:rPr lang="en-US" sz="2000" u="none" strike="noStrike">
                          <a:effectLst/>
                        </a:rPr>
                        <a:t>Hive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http://host:8080/#/main/views/HIVE/1.0.0/AUTO_HIVE_INSTANCE</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4"/>
                  </a:ext>
                </a:extLst>
              </a:tr>
              <a:tr h="451630">
                <a:tc>
                  <a:txBody>
                    <a:bodyPr/>
                    <a:lstStyle/>
                    <a:p>
                      <a:pPr algn="l" fontAlgn="t">
                        <a:spcAft>
                          <a:spcPts val="600"/>
                        </a:spcAft>
                      </a:pPr>
                      <a:r>
                        <a:rPr lang="en-US" sz="2000" u="none" strike="noStrike">
                          <a:effectLst/>
                        </a:rPr>
                        <a:t>Pig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http://host:8080/#/main/views/PIG/1.0.0/Pig</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51630">
                <a:tc>
                  <a:txBody>
                    <a:bodyPr/>
                    <a:lstStyle/>
                    <a:p>
                      <a:pPr algn="l" fontAlgn="t">
                        <a:spcAft>
                          <a:spcPts val="600"/>
                        </a:spcAft>
                      </a:pPr>
                      <a:r>
                        <a:rPr lang="en-US" sz="2000" u="none" strike="noStrike">
                          <a:effectLst/>
                        </a:rPr>
                        <a:t>File User View</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r" fontAlgn="t">
                        <a:spcAft>
                          <a:spcPts val="600"/>
                        </a:spcAft>
                      </a:pPr>
                      <a:r>
                        <a:rPr lang="en-US" sz="2000" u="none" strike="noStrike">
                          <a:effectLst/>
                        </a:rPr>
                        <a:t>http://host:8080/#/main/views/FILES/1.0.0/Files</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6"/>
                  </a:ext>
                </a:extLst>
              </a:tr>
              <a:tr h="451630">
                <a:tc>
                  <a:txBody>
                    <a:bodyPr/>
                    <a:lstStyle/>
                    <a:p>
                      <a:pPr algn="l" fontAlgn="t">
                        <a:spcAft>
                          <a:spcPts val="600"/>
                        </a:spcAft>
                      </a:pPr>
                      <a:r>
                        <a:rPr lang="en-US" sz="2000" u="none" strike="noStrike">
                          <a:effectLst/>
                        </a:rPr>
                        <a:t>SSH Web Client</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r" fontAlgn="t">
                        <a:spcAft>
                          <a:spcPts val="600"/>
                        </a:spcAft>
                      </a:pPr>
                      <a:r>
                        <a:rPr lang="en-US" sz="2000" u="none" strike="noStrike">
                          <a:effectLst/>
                        </a:rPr>
                        <a:t>http://host:4200</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451630">
                <a:tc>
                  <a:txBody>
                    <a:bodyPr/>
                    <a:lstStyle/>
                    <a:p>
                      <a:pPr algn="l" fontAlgn="t">
                        <a:spcAft>
                          <a:spcPts val="600"/>
                        </a:spcAft>
                      </a:pPr>
                      <a:r>
                        <a:rPr lang="en-US" sz="2000" u="none" strike="noStrike">
                          <a:effectLst/>
                        </a:rPr>
                        <a:t>Hadoop Configuration</a:t>
                      </a:r>
                      <a:endParaRPr lang="en-US" sz="20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c>
                  <a:txBody>
                    <a:bodyPr/>
                    <a:lstStyle/>
                    <a:p>
                      <a:pPr algn="r" fontAlgn="t">
                        <a:spcAft>
                          <a:spcPts val="600"/>
                        </a:spcAft>
                      </a:pPr>
                      <a:r>
                        <a:rPr lang="en-US" sz="2000" u="none" strike="noStrike">
                          <a:effectLst/>
                        </a:rPr>
                        <a:t>http://host:50070/dfshealth.html http://host:50070/explorer.html</a:t>
                      </a:r>
                      <a:endParaRPr lang="en-US" sz="2000" b="0" i="0" u="none" strike="noStrike">
                        <a:solidFill>
                          <a:srgbClr val="598BA6"/>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7647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a:t>Login Credentials</a:t>
            </a:r>
          </a:p>
        </p:txBody>
      </p:sp>
      <p:graphicFrame>
        <p:nvGraphicFramePr>
          <p:cNvPr id="4" name="Table 3"/>
          <p:cNvGraphicFramePr>
            <a:graphicFrameLocks noGrp="1"/>
          </p:cNvGraphicFramePr>
          <p:nvPr>
            <p:extLst>
              <p:ext uri="{D42A27DB-BD31-4B8C-83A1-F6EECF244321}">
                <p14:modId xmlns:p14="http://schemas.microsoft.com/office/powerpoint/2010/main" val="602319898"/>
              </p:ext>
            </p:extLst>
          </p:nvPr>
        </p:nvGraphicFramePr>
        <p:xfrm>
          <a:off x="2317750" y="2138363"/>
          <a:ext cx="7556500" cy="1752600"/>
        </p:xfrm>
        <a:graphic>
          <a:graphicData uri="http://schemas.openxmlformats.org/drawingml/2006/table">
            <a:tbl>
              <a:tblPr>
                <a:tableStyleId>{5C22544A-7EE6-4342-B048-85BDC9FD1C3A}</a:tableStyleId>
              </a:tblPr>
              <a:tblGrid>
                <a:gridCol w="2157997">
                  <a:extLst>
                    <a:ext uri="{9D8B030D-6E8A-4147-A177-3AD203B41FA5}">
                      <a16:colId xmlns:a16="http://schemas.microsoft.com/office/drawing/2014/main" val="20000"/>
                    </a:ext>
                  </a:extLst>
                </a:gridCol>
                <a:gridCol w="3320716">
                  <a:extLst>
                    <a:ext uri="{9D8B030D-6E8A-4147-A177-3AD203B41FA5}">
                      <a16:colId xmlns:a16="http://schemas.microsoft.com/office/drawing/2014/main" val="20001"/>
                    </a:ext>
                  </a:extLst>
                </a:gridCol>
                <a:gridCol w="2077787">
                  <a:extLst>
                    <a:ext uri="{9D8B030D-6E8A-4147-A177-3AD203B41FA5}">
                      <a16:colId xmlns:a16="http://schemas.microsoft.com/office/drawing/2014/main" val="20002"/>
                    </a:ext>
                  </a:extLst>
                </a:gridCol>
              </a:tblGrid>
              <a:tr h="457200">
                <a:tc>
                  <a:txBody>
                    <a:bodyPr/>
                    <a:lstStyle/>
                    <a:p>
                      <a:pPr algn="l" fontAlgn="ctr"/>
                      <a:r>
                        <a:rPr lang="en-US" sz="2400" b="1" u="none" strike="noStrike">
                          <a:effectLst/>
                        </a:rPr>
                        <a:t>Service</a:t>
                      </a:r>
                      <a:endParaRPr lang="en-US" sz="2400" b="1" i="0" u="none" strike="noStrike">
                        <a:solidFill>
                          <a:srgbClr val="404041"/>
                        </a:solidFill>
                        <a:effectLst/>
                        <a:latin typeface="Arial" panose="020B0604020202020204" pitchFamily="34" charset="0"/>
                      </a:endParaRPr>
                    </a:p>
                  </a:txBody>
                  <a:tcPr marL="9525" marR="9525" marT="9525"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c>
                  <a:txBody>
                    <a:bodyPr/>
                    <a:lstStyle/>
                    <a:p>
                      <a:pPr algn="ctr" fontAlgn="ctr"/>
                      <a:r>
                        <a:rPr lang="en-US" sz="2400" b="1" u="none" strike="noStrike">
                          <a:effectLst/>
                        </a:rPr>
                        <a:t>User</a:t>
                      </a:r>
                      <a:endParaRPr lang="en-US" sz="2400" b="1" i="0" u="none" strike="noStrike">
                        <a:solidFill>
                          <a:srgbClr val="404041"/>
                        </a:solidFill>
                        <a:effectLst/>
                        <a:latin typeface="Arial" panose="020B0604020202020204" pitchFamily="34" charset="0"/>
                      </a:endParaRPr>
                    </a:p>
                  </a:txBody>
                  <a:tcPr marL="9525" marR="9525" marT="9525" marB="0" anchor="ctr">
                    <a:lnT w="12700" cap="flat" cmpd="sng" algn="ctr">
                      <a:solidFill>
                        <a:schemeClr val="bg1">
                          <a:lumMod val="50000"/>
                        </a:schemeClr>
                      </a:solidFill>
                      <a:prstDash val="solid"/>
                      <a:round/>
                      <a:headEnd type="none" w="med" len="med"/>
                      <a:tailEnd type="none" w="med" len="med"/>
                    </a:lnT>
                  </a:tcPr>
                </a:tc>
                <a:tc>
                  <a:txBody>
                    <a:bodyPr/>
                    <a:lstStyle/>
                    <a:p>
                      <a:pPr algn="r" fontAlgn="ctr"/>
                      <a:r>
                        <a:rPr lang="en-US" sz="2400" b="1" u="none" strike="noStrike">
                          <a:effectLst/>
                        </a:rPr>
                        <a:t>Password</a:t>
                      </a:r>
                      <a:endParaRPr lang="en-US" sz="2400" b="1" i="0" u="none" strike="noStrike">
                        <a:solidFill>
                          <a:srgbClr val="404041"/>
                        </a:solidFill>
                        <a:effectLst/>
                        <a:latin typeface="Arial" panose="020B0604020202020204" pitchFamily="34" charset="0"/>
                      </a:endParaRPr>
                    </a:p>
                  </a:txBody>
                  <a:tcPr marL="9525" marR="9525" marT="9525"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0"/>
                  </a:ext>
                </a:extLst>
              </a:tr>
              <a:tr h="457200">
                <a:tc>
                  <a:txBody>
                    <a:bodyPr/>
                    <a:lstStyle/>
                    <a:p>
                      <a:pPr algn="l" fontAlgn="t"/>
                      <a:r>
                        <a:rPr lang="en-US" sz="2400" u="none" strike="noStrike" dirty="0">
                          <a:solidFill>
                            <a:schemeClr val="tx1"/>
                          </a:solidFill>
                          <a:effectLst/>
                        </a:rPr>
                        <a:t>Ambari</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solidFill>
                      <a:schemeClr val="bg1"/>
                    </a:solidFill>
                  </a:tcPr>
                </a:tc>
                <a:tc>
                  <a:txBody>
                    <a:bodyPr/>
                    <a:lstStyle/>
                    <a:p>
                      <a:pPr algn="ct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solidFill>
                      <a:schemeClr val="bg1"/>
                    </a:solidFill>
                  </a:tcPr>
                </a:tc>
                <a:tc>
                  <a:txBody>
                    <a:bodyPr/>
                    <a:lstStyle/>
                    <a:p>
                      <a:pPr algn="r" fontAlgn="t"/>
                      <a:r>
                        <a:rPr lang="en-US" sz="2400" u="none" strike="noStrike" dirty="0" err="1">
                          <a:solidFill>
                            <a:schemeClr val="tx1"/>
                          </a:solidFill>
                          <a:effectLst/>
                        </a:rPr>
                        <a:t>maria_dev</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81000">
                <a:tc>
                  <a:txBody>
                    <a:bodyPr/>
                    <a:lstStyle/>
                    <a:p>
                      <a:pPr algn="l" fontAlgn="t"/>
                      <a:r>
                        <a:rPr lang="en-US" sz="2400" u="none" strike="noStrike">
                          <a:effectLst/>
                        </a:rPr>
                        <a:t>Ambari</a:t>
                      </a:r>
                      <a:endParaRPr lang="en-US" sz="2400" b="0" i="0" u="none" strike="noStrike">
                        <a:solidFill>
                          <a:srgbClr val="40404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tcPr>
                </a:tc>
                <a:tc>
                  <a:txBody>
                    <a:bodyPr/>
                    <a:lstStyle/>
                    <a:p>
                      <a:pPr algn="ctr" fontAlgn="t"/>
                      <a:r>
                        <a:rPr lang="en-US" sz="2400" u="none" strike="noStrike">
                          <a:effectLst/>
                        </a:rPr>
                        <a:t>admin</a:t>
                      </a:r>
                      <a:endParaRPr lang="en-US" sz="2400" b="0" i="0" u="none" strike="noStrike">
                        <a:solidFill>
                          <a:srgbClr val="404041"/>
                        </a:solidFill>
                        <a:effectLst/>
                        <a:latin typeface="Arial" panose="020B0604020202020204" pitchFamily="34" charset="0"/>
                      </a:endParaRPr>
                    </a:p>
                  </a:txBody>
                  <a:tcPr marL="9525" marR="9525" marT="9525" marB="0"/>
                </a:tc>
                <a:tc>
                  <a:txBody>
                    <a:bodyPr/>
                    <a:lstStyle/>
                    <a:p>
                      <a:pPr algn="r" fontAlgn="t"/>
                      <a:r>
                        <a:rPr lang="en-US" sz="240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rPr>
                        <a:t>refer to step 2.2</a:t>
                      </a:r>
                      <a:endParaRPr lang="en-US" sz="2400" b="0" i="0" u="sng" strike="noStrike"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B0F0"/>
                        </a:solidFill>
                        <a:effectLst/>
                        <a:latin typeface="Calibri" panose="020F050202020403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457200">
                <a:tc>
                  <a:txBody>
                    <a:bodyPr/>
                    <a:lstStyle/>
                    <a:p>
                      <a:pPr algn="l" fontAlgn="t"/>
                      <a:r>
                        <a:rPr lang="en-US" sz="2400" u="none" strike="noStrike" dirty="0">
                          <a:solidFill>
                            <a:schemeClr val="tx1"/>
                          </a:solidFill>
                          <a:effectLst/>
                        </a:rPr>
                        <a:t>Linux OS</a:t>
                      </a:r>
                      <a:endParaRPr lang="en-US" sz="2400" b="0" i="0" u="none" strike="noStrike" dirty="0">
                        <a:solidFill>
                          <a:schemeClr val="tx1"/>
                        </a:solidFill>
                        <a:effectLst/>
                        <a:latin typeface="Arial" panose="020B0604020202020204" pitchFamily="34" charset="0"/>
                      </a:endParaRPr>
                    </a:p>
                  </a:txBody>
                  <a:tcPr marL="9525" marR="9525" marT="9525" marB="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t"/>
                      <a:r>
                        <a:rPr lang="en-US" sz="2400" u="none" strike="noStrike" dirty="0">
                          <a:solidFill>
                            <a:schemeClr val="tx1"/>
                          </a:solidFill>
                          <a:effectLst/>
                        </a:rPr>
                        <a:t>root</a:t>
                      </a:r>
                      <a:endParaRPr lang="en-US" sz="2400" b="0" i="0" u="none" strike="noStrike" dirty="0">
                        <a:solidFill>
                          <a:schemeClr val="tx1"/>
                        </a:solidFill>
                        <a:effectLst/>
                        <a:latin typeface="Arial" panose="020B0604020202020204" pitchFamily="34" charset="0"/>
                      </a:endParaRPr>
                    </a:p>
                  </a:txBody>
                  <a:tcPr marL="9525" marR="9525" marT="9525" marB="0">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t"/>
                      <a:r>
                        <a:rPr lang="en-US" sz="2400" u="none" strike="noStrike" dirty="0" err="1">
                          <a:solidFill>
                            <a:schemeClr val="tx1"/>
                          </a:solidFill>
                          <a:effectLst/>
                        </a:rPr>
                        <a:t>hadoop</a:t>
                      </a:r>
                      <a:endParaRPr lang="en-US" sz="2400" b="0" i="0" u="none" strike="noStrike" dirty="0">
                        <a:solidFill>
                          <a:schemeClr val="tx1"/>
                        </a:solidFill>
                        <a:effectLst/>
                        <a:latin typeface="Arial" panose="020B0604020202020204" pitchFamily="34" charset="0"/>
                      </a:endParaRPr>
                    </a:p>
                  </a:txBody>
                  <a:tcPr marL="9525" marR="9525" marT="9525" marB="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04734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Setup Ambari Admin Password Manually</a:t>
            </a:r>
          </a:p>
        </p:txBody>
      </p:sp>
      <p:sp>
        <p:nvSpPr>
          <p:cNvPr id="3" name="Content Placeholder 2"/>
          <p:cNvSpPr>
            <a:spLocks noGrp="1"/>
          </p:cNvSpPr>
          <p:nvPr>
            <p:ph idx="1"/>
          </p:nvPr>
        </p:nvSpPr>
        <p:spPr/>
        <p:txBody>
          <a:bodyPr/>
          <a:lstStyle/>
          <a:p>
            <a:r>
              <a:rPr lang="en-US"/>
              <a:t>Start your sandbox and open a terminal (mac or linux) or putty (windows)</a:t>
            </a:r>
          </a:p>
          <a:p>
            <a:r>
              <a:rPr lang="en-US"/>
              <a:t>SSH into the sandbox as root using ssh root@127.0.0.1 -p 2222. For Azure and VMware users, your _host_ and _port_ will be different.</a:t>
            </a:r>
          </a:p>
          <a:p>
            <a:r>
              <a:rPr lang="en-US"/>
              <a:t>Type the following commands:</a:t>
            </a:r>
          </a:p>
        </p:txBody>
      </p:sp>
      <p:sp>
        <p:nvSpPr>
          <p:cNvPr id="5" name="Rectangle 2"/>
          <p:cNvSpPr>
            <a:spLocks noChangeArrowheads="1"/>
          </p:cNvSpPr>
          <p:nvPr/>
        </p:nvSpPr>
        <p:spPr bwMode="auto">
          <a:xfrm>
            <a:off x="1090864" y="3973887"/>
            <a:ext cx="10375231" cy="1107996"/>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Updates password</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admin</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password</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reset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880000"/>
                </a:solidFill>
                <a:effectLst/>
                <a:latin typeface="Consolas" panose="020B0609020204030204" pitchFamily="49" charset="0"/>
              </a:rPr>
              <a:t># If Ambari doesn't restart automatically, restart ambari service</a:t>
            </a:r>
            <a:r>
              <a:rPr kumimoji="0" lang="en-US" altLang="en-US" b="0" i="0" u="none" strike="noStrike" cap="none" normalizeH="0" baseline="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onsolas" panose="020B0609020204030204" pitchFamily="49" charset="0"/>
              </a:rPr>
              <a:t>	ambari</a:t>
            </a:r>
            <a:r>
              <a:rPr kumimoji="0" lang="en-US" altLang="en-US" b="0" i="0" u="none" strike="noStrike" cap="none" normalizeH="0" baseline="0">
                <a:ln>
                  <a:noFill/>
                </a:ln>
                <a:solidFill>
                  <a:srgbClr val="666600"/>
                </a:solidFill>
                <a:effectLst/>
                <a:latin typeface="Consolas" panose="020B0609020204030204" pitchFamily="49" charset="0"/>
              </a:rPr>
              <a:t>-</a:t>
            </a:r>
            <a:r>
              <a:rPr kumimoji="0" lang="en-US" altLang="en-US" b="0" i="0" u="none" strike="noStrike" cap="none" normalizeH="0" baseline="0">
                <a:ln>
                  <a:noFill/>
                </a:ln>
                <a:solidFill>
                  <a:srgbClr val="000000"/>
                </a:solidFill>
                <a:effectLst/>
                <a:latin typeface="Consolas" panose="020B0609020204030204" pitchFamily="49" charset="0"/>
              </a:rPr>
              <a:t>agent restart</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56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a:t>Ambari Admin Login</a:t>
            </a:r>
          </a:p>
        </p:txBody>
      </p:sp>
      <p:sp>
        <p:nvSpPr>
          <p:cNvPr id="3" name="Content Placeholder 2"/>
          <p:cNvSpPr>
            <a:spLocks noGrp="1"/>
          </p:cNvSpPr>
          <p:nvPr>
            <p:ph idx="1"/>
          </p:nvPr>
        </p:nvSpPr>
        <p:spPr>
          <a:xfrm>
            <a:off x="1141412" y="1282045"/>
            <a:ext cx="9905999" cy="4509156"/>
          </a:xfrm>
        </p:spPr>
        <p:txBody>
          <a:bodyPr/>
          <a:lstStyle/>
          <a:p>
            <a:pPr marL="0" indent="0">
              <a:buNone/>
            </a:pPr>
            <a:r>
              <a:rPr lang="en-US" dirty="0"/>
              <a:t>Now you can login to </a:t>
            </a:r>
            <a:r>
              <a:rPr lang="en-US" dirty="0" err="1"/>
              <a:t>ambari</a:t>
            </a:r>
            <a:r>
              <a:rPr lang="en-US" dirty="0"/>
              <a:t> as an admin user to perform operations, such as starting and stopping services.</a:t>
            </a:r>
          </a:p>
        </p:txBody>
      </p:sp>
      <p:pic>
        <p:nvPicPr>
          <p:cNvPr id="17410" name="Picture 2" descr="Terminal Update Ambari admin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137" y="2327274"/>
            <a:ext cx="61817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916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828" y="0"/>
            <a:ext cx="9905998" cy="1001711"/>
          </a:xfrm>
        </p:spPr>
        <p:txBody>
          <a:bodyPr>
            <a:normAutofit/>
          </a:bodyPr>
          <a:lstStyle/>
          <a:p>
            <a:r>
              <a:rPr lang="en-US" sz="2400" dirty="0"/>
              <a:t>Enter the </a:t>
            </a:r>
            <a:r>
              <a:rPr lang="en-US" sz="2400" b="1" dirty="0"/>
              <a:t>Ambari Welcome URL</a:t>
            </a:r>
            <a:r>
              <a:rPr lang="en-US" sz="2400" dirty="0"/>
              <a:t> and then you should see a similar screen:</a:t>
            </a:r>
          </a:p>
        </p:txBody>
      </p:sp>
      <p:pic>
        <p:nvPicPr>
          <p:cNvPr id="18434" name="Picture 2" descr="Lab0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01711"/>
            <a:ext cx="9296400" cy="546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4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Machine Configuration</a:t>
            </a:r>
          </a:p>
        </p:txBody>
      </p:sp>
      <p:sp>
        <p:nvSpPr>
          <p:cNvPr id="3" name="Content Placeholder 2"/>
          <p:cNvSpPr>
            <a:spLocks noGrp="1"/>
          </p:cNvSpPr>
          <p:nvPr>
            <p:ph idx="1"/>
          </p:nvPr>
        </p:nvSpPr>
        <p:spPr>
          <a:xfrm>
            <a:off x="1141412" y="2249487"/>
            <a:ext cx="3909559" cy="3541714"/>
          </a:xfrm>
        </p:spPr>
        <p:txBody>
          <a:bodyPr/>
          <a:lstStyle/>
          <a:p>
            <a:r>
              <a:rPr lang="en-US" dirty="0"/>
              <a:t>At least 2 Cores</a:t>
            </a:r>
          </a:p>
          <a:p>
            <a:r>
              <a:rPr lang="en-US" dirty="0"/>
              <a:t>At least 6400 </a:t>
            </a:r>
            <a:r>
              <a:rPr lang="en-US" dirty="0" err="1"/>
              <a:t>Input/Output</a:t>
            </a:r>
            <a:r>
              <a:rPr lang="en-US" dirty="0"/>
              <a:t> Operations Per Second (</a:t>
            </a:r>
            <a:r>
              <a:rPr lang="en-US" dirty="0" err="1"/>
              <a:t>IOPS</a:t>
            </a:r>
            <a:r>
              <a:rPr lang="en-US" dirty="0"/>
              <a:t>)</a:t>
            </a:r>
          </a:p>
          <a:p>
            <a:r>
              <a:rPr lang="en-US" dirty="0"/>
              <a:t>At least 4 GB</a:t>
            </a:r>
          </a:p>
          <a:p>
            <a:r>
              <a:rPr lang="en-US" dirty="0"/>
              <a:t>At </a:t>
            </a:r>
            <a:r>
              <a:rPr lang="en-US" dirty="0" err="1"/>
              <a:t>leasr</a:t>
            </a:r>
            <a:r>
              <a:rPr lang="en-US" dirty="0"/>
              <a:t> 4 Data Disks</a:t>
            </a:r>
          </a:p>
          <a:p>
            <a:endParaRPr lang="en-US" dirty="0"/>
          </a:p>
        </p:txBody>
      </p:sp>
      <p:pic>
        <p:nvPicPr>
          <p:cNvPr id="4" name="Picture 3"/>
          <p:cNvPicPr>
            <a:picLocks noChangeAspect="1"/>
          </p:cNvPicPr>
          <p:nvPr/>
        </p:nvPicPr>
        <p:blipFill>
          <a:blip r:embed="rId2"/>
          <a:stretch>
            <a:fillRect/>
          </a:stretch>
        </p:blipFill>
        <p:spPr>
          <a:xfrm>
            <a:off x="5050971" y="2591534"/>
            <a:ext cx="6471009" cy="3889809"/>
          </a:xfrm>
          <a:prstGeom prst="rect">
            <a:avLst/>
          </a:prstGeom>
        </p:spPr>
      </p:pic>
    </p:spTree>
    <p:extLst>
      <p:ext uri="{BB962C8B-B14F-4D97-AF65-F5344CB8AC3E}">
        <p14:creationId xmlns:p14="http://schemas.microsoft.com/office/powerpoint/2010/main" val="122454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125" y="0"/>
            <a:ext cx="9905998" cy="1325563"/>
          </a:xfrm>
        </p:spPr>
        <p:txBody>
          <a:bodyPr/>
          <a:lstStyle/>
          <a:p>
            <a:r>
              <a:rPr lang="en-US" dirty="0"/>
              <a:t>The Distributed File System: </a:t>
            </a:r>
            <a:r>
              <a:rPr lang="en-US" dirty="0" err="1"/>
              <a:t>HDFS</a:t>
            </a:r>
            <a:r>
              <a:rPr lang="en-US" dirty="0"/>
              <a:t> </a:t>
            </a:r>
          </a:p>
        </p:txBody>
      </p:sp>
      <p:pic>
        <p:nvPicPr>
          <p:cNvPr id="5124" name="Picture 4" descr="Lab0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1325563"/>
            <a:ext cx="964882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err="1"/>
              <a:t>Sanbox</a:t>
            </a:r>
            <a:r>
              <a:rPr lang="en-US" dirty="0"/>
              <a:t> in Azure</a:t>
            </a:r>
          </a:p>
        </p:txBody>
      </p:sp>
      <p:sp>
        <p:nvSpPr>
          <p:cNvPr id="14" name="Content Placeholder 13"/>
          <p:cNvSpPr>
            <a:spLocks noGrp="1"/>
          </p:cNvSpPr>
          <p:nvPr>
            <p:ph idx="1"/>
          </p:nvPr>
        </p:nvSpPr>
        <p:spPr/>
        <p:txBody>
          <a:bodyPr/>
          <a:lstStyle/>
          <a:p>
            <a:r>
              <a:rPr lang="en-US"/>
              <a:t>Append the port number :8888 to your host address, open your browser, and access Sandbox Welcome page at http://_host_:8888/.</a:t>
            </a:r>
          </a:p>
          <a:p>
            <a:r>
              <a:rPr lang="en-US"/>
              <a:t>Here, host is your public IP address that is generated when you deployed the HDP Sandbox in Azure. Take note of the IP address. </a:t>
            </a:r>
          </a:p>
          <a:p>
            <a:r>
              <a:rPr lang="en-US"/>
              <a:t>In this example, it is 23.99.9.232, but your machine will have a different IP.</a:t>
            </a:r>
          </a:p>
        </p:txBody>
      </p:sp>
    </p:spTree>
    <p:extLst>
      <p:ext uri="{BB962C8B-B14F-4D97-AF65-F5344CB8AC3E}">
        <p14:creationId xmlns:p14="http://schemas.microsoft.com/office/powerpoint/2010/main" val="2772983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839" y="0"/>
            <a:ext cx="9905998" cy="1325562"/>
          </a:xfrm>
        </p:spPr>
        <p:txBody>
          <a:bodyPr/>
          <a:lstStyle/>
          <a:p>
            <a:r>
              <a:rPr lang="en-US" dirty="0"/>
              <a:t>Horton Sandbox Welcome Screen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940" y="1325562"/>
            <a:ext cx="8169994" cy="5532437"/>
          </a:xfrm>
          <a:prstGeom prst="rect">
            <a:avLst/>
          </a:prstGeom>
        </p:spPr>
      </p:pic>
    </p:spTree>
    <p:extLst>
      <p:ext uri="{BB962C8B-B14F-4D97-AF65-F5344CB8AC3E}">
        <p14:creationId xmlns:p14="http://schemas.microsoft.com/office/powerpoint/2010/main" val="153337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Summary: Move Data Between Sanbox and Local Machine</a:t>
            </a:r>
          </a:p>
        </p:txBody>
      </p:sp>
      <p:sp>
        <p:nvSpPr>
          <p:cNvPr id="3" name="Content Placeholder 2"/>
          <p:cNvSpPr>
            <a:spLocks noGrp="1"/>
          </p:cNvSpPr>
          <p:nvPr>
            <p:ph idx="1"/>
          </p:nvPr>
        </p:nvSpPr>
        <p:spPr/>
        <p:txBody>
          <a:bodyPr/>
          <a:lstStyle/>
          <a:p>
            <a:r>
              <a:rPr lang="en-US"/>
              <a:t>Send data to Sanbox</a:t>
            </a:r>
          </a:p>
          <a:p>
            <a:endParaRPr lang="en-US"/>
          </a:p>
          <a:p>
            <a:r>
              <a:rPr lang="en-US"/>
              <a:t>Definition</a:t>
            </a:r>
          </a:p>
          <a:p>
            <a:endParaRPr lang="en-US"/>
          </a:p>
          <a:p>
            <a:endParaRPr lang="en-US"/>
          </a:p>
          <a:p>
            <a:r>
              <a:rPr lang="en-US"/>
              <a:t>Send data to Local Machine</a:t>
            </a:r>
          </a:p>
          <a:p>
            <a:endParaRPr lang="en-US"/>
          </a:p>
        </p:txBody>
      </p:sp>
      <p:sp>
        <p:nvSpPr>
          <p:cNvPr id="4" name="Rectangle 1"/>
          <p:cNvSpPr>
            <a:spLocks noChangeArrowheads="1"/>
          </p:cNvSpPr>
          <p:nvPr/>
        </p:nvSpPr>
        <p:spPr bwMode="auto">
          <a:xfrm>
            <a:off x="769834" y="2013121"/>
            <a:ext cx="10515600" cy="276999"/>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006666"/>
                </a:solidFill>
                <a:effectLst/>
                <a:latin typeface="Consolas" panose="020B0609020204030204" pitchFamily="49" charset="0"/>
              </a:rPr>
              <a:t>2222</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/Downloads/</a:t>
            </a:r>
            <a:r>
              <a:rPr kumimoji="0" lang="en-US" altLang="en-US" b="0" i="0" u="none" strike="noStrike" cap="none" normalizeH="0" baseline="0" dirty="0">
                <a:ln>
                  <a:noFill/>
                </a:ln>
                <a:solidFill>
                  <a:srgbClr val="000000"/>
                </a:solidFill>
                <a:effectLst/>
                <a:latin typeface="Consolas" panose="020B0609020204030204" pitchFamily="49" charset="0"/>
              </a:rPr>
              <a:t>HDF</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1.2</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0.1</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6666"/>
                </a:solidFill>
                <a:effectLst/>
                <a:latin typeface="Consolas" panose="020B0609020204030204" pitchFamily="49" charset="0"/>
              </a:rPr>
              <a:t>1.tar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gz james94@localhost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james94</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769834" y="3091075"/>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8800"/>
                </a:solidFill>
                <a:effectLst/>
                <a:latin typeface="Consolas" panose="020B0609020204030204" pitchFamily="49" charset="0"/>
              </a:rPr>
              <a:t>/input-directory-path-local-</a:t>
            </a:r>
            <a:r>
              <a:rPr kumimoji="0" lang="en-US" altLang="en-US" b="0" i="0" u="none" strike="noStrike" cap="none" normalizeH="0" baseline="0" dirty="0" err="1">
                <a:ln>
                  <a:noFill/>
                </a:ln>
                <a:solidFill>
                  <a:srgbClr val="008800"/>
                </a:solidFill>
                <a:effectLst/>
                <a:latin typeface="Consolas" panose="020B0609020204030204" pitchFamily="49" charset="0"/>
              </a:rPr>
              <a:t>mach</a:t>
            </a:r>
            <a:r>
              <a:rPr kumimoji="0" lang="en-US" altLang="en-US" b="0" i="0" u="none" strike="noStrike" cap="none" normalizeH="0" baseline="0" dirty="0">
                <a:ln>
                  <a:noFill/>
                </a:ln>
                <a:solidFill>
                  <a:srgbClr val="008800"/>
                </a:solidFill>
                <a:effectLst/>
                <a:latin typeface="Consolas" panose="020B0609020204030204" pitchFamily="49" charset="0"/>
              </a:rPr>
              <a:t>&gt; &lt;</a:t>
            </a:r>
            <a:r>
              <a:rPr kumimoji="0" lang="en-US" altLang="en-US" b="0" i="0" u="none" strike="noStrike" cap="none" normalizeH="0" baseline="0" dirty="0" err="1">
                <a:ln>
                  <a:noFill/>
                </a:ln>
                <a:solidFill>
                  <a:srgbClr val="008800"/>
                </a:solidFill>
                <a:effectLst/>
                <a:latin typeface="Consolas" panose="020B0609020204030204" pitchFamily="49" charset="0"/>
              </a:rPr>
              <a:t>input-username@hostname</a:t>
            </a:r>
            <a:r>
              <a:rPr kumimoji="0" lang="en-US" altLang="en-US" b="0" i="0" u="none" strike="noStrike" cap="none" normalizeH="0" baseline="0" dirty="0">
                <a:ln>
                  <a:noFill/>
                </a:ln>
                <a:solidFill>
                  <a:srgbClr val="0088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sandbox</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dir</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p>
        </p:txBody>
      </p:sp>
      <p:sp>
        <p:nvSpPr>
          <p:cNvPr id="7" name="Rectangle 4"/>
          <p:cNvSpPr>
            <a:spLocks noChangeArrowheads="1"/>
          </p:cNvSpPr>
          <p:nvPr/>
        </p:nvSpPr>
        <p:spPr bwMode="auto">
          <a:xfrm>
            <a:off x="769834" y="4511674"/>
            <a:ext cx="10515600" cy="553998"/>
          </a:xfrm>
          <a:prstGeom prst="rect">
            <a:avLst/>
          </a:prstGeom>
          <a:solidFill>
            <a:srgbClr val="F2F0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scp</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port</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666600"/>
                </a:solidFill>
                <a:effectLst/>
                <a:latin typeface="Consolas" panose="020B0609020204030204" pitchFamily="49" charset="0"/>
              </a:rPr>
              <a:t>&lt;</a:t>
            </a:r>
            <a:r>
              <a:rPr kumimoji="0" lang="en-US" altLang="en-US" b="0" i="0" u="none" strike="noStrike" cap="none" normalizeH="0" baseline="0" dirty="0" err="1">
                <a:ln>
                  <a:noFill/>
                </a:ln>
                <a:solidFill>
                  <a:srgbClr val="000000"/>
                </a:solidFill>
                <a:effectLst/>
                <a:latin typeface="Consolas" panose="020B0609020204030204" pitchFamily="49" charset="0"/>
              </a:rPr>
              <a:t>input</a:t>
            </a:r>
            <a:r>
              <a:rPr kumimoji="0" lang="en-US" altLang="en-US" b="0" i="0" u="none" strike="noStrike" cap="none" normalizeH="0" baseline="0" dirty="0" err="1">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username@hostname</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8800"/>
                </a:solidFill>
                <a:effectLst/>
                <a:latin typeface="Consolas" panose="020B0609020204030204" pitchFamily="49" charset="0"/>
              </a:rPr>
              <a:t>/sandbox-</a:t>
            </a:r>
            <a:r>
              <a:rPr kumimoji="0" lang="en-US" altLang="en-US" b="0" i="0" u="none" strike="noStrike" cap="none" normalizeH="0" baseline="0" dirty="0" err="1">
                <a:ln>
                  <a:noFill/>
                </a:ln>
                <a:solidFill>
                  <a:srgbClr val="008800"/>
                </a:solidFill>
                <a:effectLst/>
                <a:latin typeface="Consolas" panose="020B0609020204030204" pitchFamily="49" charset="0"/>
              </a:rPr>
              <a:t>dir</a:t>
            </a:r>
            <a:r>
              <a:rPr kumimoji="0" lang="en-US" altLang="en-US" b="0" i="0" u="none" strike="noStrike" cap="none" normalizeH="0" baseline="0" dirty="0">
                <a:ln>
                  <a:noFill/>
                </a:ln>
                <a:solidFill>
                  <a:srgbClr val="008800"/>
                </a:solidFill>
                <a:effectLst/>
                <a:latin typeface="Consolas" panose="020B0609020204030204" pitchFamily="49" charset="0"/>
              </a:rPr>
              <a:t>-path&gt; &lt;/</a:t>
            </a:r>
            <a:r>
              <a:rPr kumimoji="0" lang="en-US" altLang="en-US" b="0" i="0" u="none" strike="noStrike" cap="none" normalizeH="0" baseline="0" dirty="0">
                <a:ln>
                  <a:noFill/>
                </a:ln>
                <a:solidFill>
                  <a:srgbClr val="000000"/>
                </a:solidFill>
                <a:effectLst/>
                <a:latin typeface="Consolas" panose="020B0609020204030204" pitchFamily="49" charset="0"/>
              </a:rPr>
              <a:t>input</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directory</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path</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a:ln>
                  <a:noFill/>
                </a:ln>
                <a:solidFill>
                  <a:srgbClr val="000088"/>
                </a:solidFill>
                <a:effectLst/>
                <a:latin typeface="Consolas" panose="020B0609020204030204" pitchFamily="49" charset="0"/>
              </a:rPr>
              <a:t>local</a:t>
            </a:r>
            <a:r>
              <a:rPr kumimoji="0" lang="en-US" altLang="en-US" b="0" i="0" u="none" strike="noStrike" cap="none" normalizeH="0" baseline="0" dirty="0">
                <a:ln>
                  <a:noFill/>
                </a:ln>
                <a:solidFill>
                  <a:srgbClr val="6666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mach</a:t>
            </a:r>
            <a:r>
              <a:rPr kumimoji="0" lang="en-US" altLang="en-US" b="0" i="0" u="none" strike="noStrike" cap="none" normalizeH="0" baseline="0" dirty="0">
                <a:ln>
                  <a:noFill/>
                </a:ln>
                <a:solidFill>
                  <a:srgbClr val="666600"/>
                </a:solidFill>
                <a:effectLst/>
                <a:latin typeface="Consolas" panose="020B0609020204030204" pitchFamily="49" charset="0"/>
              </a:rPr>
              <a:t>&gt;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63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r>
              <a:rPr lang="en-US" dirty="0"/>
              <a:t>E-mail: </a:t>
            </a:r>
            <a:r>
              <a:rPr lang="en-US" dirty="0">
                <a:hlinkClick r:id="rId2"/>
              </a:rPr>
              <a:t>jeff@humalytica.com</a:t>
            </a:r>
            <a:endParaRPr lang="en-US" dirty="0"/>
          </a:p>
          <a:p>
            <a:r>
              <a:rPr lang="en-US" dirty="0"/>
              <a:t>LinkedIn: </a:t>
            </a:r>
            <a:r>
              <a:rPr lang="en-US" dirty="0">
                <a:hlinkClick r:id="rId3"/>
              </a:rPr>
              <a:t>https://www.linkedin.com/in/jeffreystrickland</a:t>
            </a:r>
            <a:r>
              <a:rPr lang="en-US" dirty="0"/>
              <a:t> </a:t>
            </a:r>
          </a:p>
          <a:p>
            <a:r>
              <a:rPr lang="en-US" dirty="0"/>
              <a:t>Web site: </a:t>
            </a:r>
            <a:r>
              <a:rPr lang="en-US" dirty="0">
                <a:hlinkClick r:id="rId4"/>
              </a:rPr>
              <a:t>www.humalytica.com</a:t>
            </a:r>
            <a:endParaRPr lang="en-US" dirty="0"/>
          </a:p>
          <a:p>
            <a:r>
              <a:rPr lang="en-US" dirty="0"/>
              <a:t>Skype: jeffrey.strickland2</a:t>
            </a:r>
          </a:p>
        </p:txBody>
      </p:sp>
    </p:spTree>
    <p:extLst>
      <p:ext uri="{BB962C8B-B14F-4D97-AF65-F5344CB8AC3E}">
        <p14:creationId xmlns:p14="http://schemas.microsoft.com/office/powerpoint/2010/main" val="301889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noAutofit/>
          </a:bodyPr>
          <a:lstStyle/>
          <a:p>
            <a:r>
              <a:rPr lang="en-US" sz="2400" dirty="0"/>
              <a:t>1. Go to https://azure.microsoft.com/en-us/marketplace/ and type in “Hortonworks Sandbox” in the search bar and hit enter. The following page displays.</a:t>
            </a:r>
          </a:p>
        </p:txBody>
      </p:sp>
      <p:pic>
        <p:nvPicPr>
          <p:cNvPr id="2050" name="Picture 2" descr="01"/>
          <p:cNvPicPr>
            <a:picLocks noChangeAspect="1" noChangeArrowheads="1"/>
          </p:cNvPicPr>
          <p:nvPr/>
        </p:nvPicPr>
        <p:blipFill rotWithShape="1">
          <a:blip r:embed="rId2">
            <a:extLst>
              <a:ext uri="{28A0092B-C50C-407E-A947-70E740481C1C}">
                <a14:useLocalDpi xmlns:a14="http://schemas.microsoft.com/office/drawing/2010/main" val="0"/>
              </a:ext>
            </a:extLst>
          </a:blip>
          <a:srcRect t="4698"/>
          <a:stretch/>
        </p:blipFill>
        <p:spPr bwMode="auto">
          <a:xfrm>
            <a:off x="1981200" y="1325563"/>
            <a:ext cx="8229600" cy="55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0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67" y="0"/>
            <a:ext cx="9905998" cy="1478570"/>
          </a:xfrm>
        </p:spPr>
        <p:txBody>
          <a:bodyPr>
            <a:noAutofit/>
          </a:bodyPr>
          <a:lstStyle/>
          <a:p>
            <a:r>
              <a:rPr lang="en-US" sz="2400" dirty="0"/>
              <a:t>2. Click on the “Hortonworks Sandbox” offering. The next page displayed will be the landing page with some information. On this page click on the “Create Virtual Machine” button.</a:t>
            </a:r>
          </a:p>
        </p:txBody>
      </p:sp>
      <p:pic>
        <p:nvPicPr>
          <p:cNvPr id="21506" name="Picture 2" descr="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89087"/>
            <a:ext cx="106299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50" y="0"/>
            <a:ext cx="9905998" cy="1204957"/>
          </a:xfrm>
        </p:spPr>
        <p:txBody>
          <a:bodyPr>
            <a:normAutofit/>
          </a:bodyPr>
          <a:lstStyle/>
          <a:p>
            <a:r>
              <a:rPr lang="en-US" sz="2400" dirty="0"/>
              <a:t>3. If not yet logged in, the following page will be displayed. Enter your credentials.</a:t>
            </a:r>
          </a:p>
        </p:txBody>
      </p:sp>
      <p:pic>
        <p:nvPicPr>
          <p:cNvPr id="22530" name="Picture 2" descr="03"/>
          <p:cNvPicPr>
            <a:picLocks noChangeAspect="1" noChangeArrowheads="1"/>
          </p:cNvPicPr>
          <p:nvPr/>
        </p:nvPicPr>
        <p:blipFill rotWithShape="1">
          <a:blip r:embed="rId2">
            <a:extLst>
              <a:ext uri="{28A0092B-C50C-407E-A947-70E740481C1C}">
                <a14:useLocalDpi xmlns:a14="http://schemas.microsoft.com/office/drawing/2010/main" val="0"/>
              </a:ext>
            </a:extLst>
          </a:blip>
          <a:srcRect b="14769"/>
          <a:stretch/>
        </p:blipFill>
        <p:spPr bwMode="auto">
          <a:xfrm>
            <a:off x="243124" y="1204957"/>
            <a:ext cx="1175385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2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905998" cy="1478570"/>
          </a:xfrm>
        </p:spPr>
        <p:txBody>
          <a:bodyPr>
            <a:noAutofit/>
          </a:bodyPr>
          <a:lstStyle/>
          <a:p>
            <a:r>
              <a:rPr lang="en-US" sz="1800" dirty="0"/>
              <a:t>4. After logging in, the following page is presented. Select “Resource Manager” from the drop down field “Select a deployment model” field. Microsoft suggests to always use the Resource Manager deployment model. More information on the Resource Manager can be found </a:t>
            </a:r>
            <a:r>
              <a:rPr lang="en-US" sz="1800" dirty="0">
                <a:hlinkClick r:id="rId2"/>
              </a:rPr>
              <a:t>here</a:t>
            </a:r>
            <a:r>
              <a:rPr lang="en-US" sz="1800" dirty="0"/>
              <a:t> . After making the selection, click “Create”.</a:t>
            </a:r>
          </a:p>
        </p:txBody>
      </p:sp>
      <p:pic>
        <p:nvPicPr>
          <p:cNvPr id="23554" name="Picture 2" descr="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008" y="1325563"/>
            <a:ext cx="8919983" cy="553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6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154113"/>
          </a:xfrm>
        </p:spPr>
        <p:txBody>
          <a:bodyPr>
            <a:normAutofit/>
          </a:bodyPr>
          <a:lstStyle/>
          <a:p>
            <a:r>
              <a:rPr lang="en-US" sz="2000" dirty="0"/>
              <a:t>5. After clicking create, you see a two new sections that will walk you through in entering information about the virtual machine being provisioned. Below shows a screenshot of the fields filled out.</a:t>
            </a:r>
          </a:p>
        </p:txBody>
      </p:sp>
      <p:pic>
        <p:nvPicPr>
          <p:cNvPr id="24578" name="Picture 2" descr="05"/>
          <p:cNvPicPr>
            <a:picLocks noChangeAspect="1" noChangeArrowheads="1"/>
          </p:cNvPicPr>
          <p:nvPr/>
        </p:nvPicPr>
        <p:blipFill rotWithShape="1">
          <a:blip r:embed="rId2">
            <a:extLst>
              <a:ext uri="{28A0092B-C50C-407E-A947-70E740481C1C}">
                <a14:useLocalDpi xmlns:a14="http://schemas.microsoft.com/office/drawing/2010/main" val="0"/>
              </a:ext>
            </a:extLst>
          </a:blip>
          <a:srcRect b="17909"/>
          <a:stretch/>
        </p:blipFill>
        <p:spPr bwMode="auto">
          <a:xfrm>
            <a:off x="1457325" y="1154113"/>
            <a:ext cx="9277350" cy="570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11232"/>
      </p:ext>
    </p:extLst>
  </p:cSld>
  <p:clrMapOvr>
    <a:masterClrMapping/>
  </p:clrMapOvr>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alytics_World" id="{0D0CA6F4-4249-491F-90A1-38D2E759BAFB}" vid="{73C02A8C-8EF0-4E7B-9EF2-CA7EFEB1E564}"/>
    </a:ext>
  </a:extLst>
</a:theme>
</file>

<file path=docProps/app.xml><?xml version="1.0" encoding="utf-8"?>
<Properties xmlns="http://schemas.openxmlformats.org/officeDocument/2006/extended-properties" xmlns:vt="http://schemas.openxmlformats.org/officeDocument/2006/docPropsVTypes">
  <Template>Analytics_World</Template>
  <TotalTime>4853</TotalTime>
  <Words>1817</Words>
  <Application>Microsoft Office PowerPoint</Application>
  <PresentationFormat>Widescreen</PresentationFormat>
  <Paragraphs>185</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vt:lpstr>
      <vt:lpstr>Consolas</vt:lpstr>
      <vt:lpstr>Roboto</vt:lpstr>
      <vt:lpstr>Roboto Condensed</vt:lpstr>
      <vt:lpstr>Analytics_World</vt:lpstr>
      <vt:lpstr>Data Analytics Lesson 5 HDFS &amp; Setting up Hortonworks Sandbox in Azure</vt:lpstr>
      <vt:lpstr>What is Required by Data Analytics?</vt:lpstr>
      <vt:lpstr>Hadoop Server Roles</vt:lpstr>
      <vt:lpstr>Virtual Machine Configuration</vt:lpstr>
      <vt:lpstr>1. Go to https://azure.microsoft.com/en-us/marketplace/ and type in “Hortonworks Sandbox” in the search bar and hit enter. The following page displays.</vt:lpstr>
      <vt:lpstr>2. Click on the “Hortonworks Sandbox” offering. The next page displayed will be the landing page with some information. On this page click on the “Create Virtual Machine” button.</vt:lpstr>
      <vt:lpstr>3. If not yet logged in, the following page will be displayed. Enter your credentials.</vt:lpstr>
      <vt:lpstr>4. After logging in, the following page is presented. Select “Resource Manager” from the drop down field “Select a deployment model” field. Microsoft suggests to always use the Resource Manager deployment model. More information on the Resource Manager can be found here . After making the selection, click “Create”.</vt:lpstr>
      <vt:lpstr>5. After clicking create, you see a two new sections that will walk you through in entering information about the virtual machine being provisioned. Below shows a screenshot of the fields filled out.</vt:lpstr>
      <vt:lpstr>6. Enter a value for each of the fields. Below is an explanation of the fields.</vt:lpstr>
      <vt:lpstr>7. After entering values for the fields click OK. The following sections are then presented:</vt:lpstr>
      <vt:lpstr>8. Here you can select the machine to run the Sandbox. The suggestion is to use a machine equivalent or higher than an A4 spec’d machine. After selecting the machine, click on the select button.</vt:lpstr>
      <vt:lpstr>9. The next prompt is a list of settings. You can simply leave these as defaults and click “OK”. The next screen is the summary.</vt:lpstr>
      <vt:lpstr>10. Ensure the information looks correct for the specific items you have entered and selected. If all looks well, click the “OK” button.</vt:lpstr>
      <vt:lpstr>11. The last step in this section is to click purchase. You will be brought back to the dashboard. Click on the top bar bell to view the progress. Shows the following screen.</vt:lpstr>
      <vt:lpstr>After some time, you see</vt:lpstr>
      <vt:lpstr>Once the virtual machine is deployed the following screen is displayed in the portal.</vt:lpstr>
      <vt:lpstr>12. Take note of the IP address. In this example, it is 22.99.9.232 and highlighted in a green box. Your machine will have a different IP. Open up a new browser tab and enter in your IP address followed by the port 8888.</vt:lpstr>
      <vt:lpstr>13. Hit enter and you should be welcomed with the following registration page.</vt:lpstr>
      <vt:lpstr>14. Fill out the form, agree to the terms of use and click the submit button. The next page displayed is the splash page.</vt:lpstr>
      <vt:lpstr>15. Follow the tutorial here to explore more about the Sandbox in Azure part. 16. If you are new to HDP, start your journey by clicking on the link to the Hello HDP!.</vt:lpstr>
      <vt:lpstr>Ambari login is http://40.122.44.111:8080/#/login</vt:lpstr>
      <vt:lpstr>Ambari Dashboard View with Application Menu</vt:lpstr>
      <vt:lpstr>Hadoop Distributed File System (HDFS)</vt:lpstr>
      <vt:lpstr>/user/jstrickland/Master.csv</vt:lpstr>
      <vt:lpstr>&lt;hostname&gt;:8888 and select Advance Options, then choose Secure Shell (SSH) Client &lt;hostname&gt;:4200</vt:lpstr>
      <vt:lpstr>Sandbox Terminal Login</vt:lpstr>
      <vt:lpstr>VM Terminal Method:</vt:lpstr>
      <vt:lpstr>Shell Web Client Method:</vt:lpstr>
      <vt:lpstr>Secure Shell (SSH) Method:</vt:lpstr>
      <vt:lpstr>[jstickland@sandbox /]$ cd /hadoop/hdfs  list files using ls</vt:lpstr>
      <vt:lpstr>Send Data from Local Machine to Sandbox</vt:lpstr>
      <vt:lpstr>Send Data from Sandbox to Local Machine</vt:lpstr>
      <vt:lpstr>Use Terminal To Find The Host IP Sandbox Runs On</vt:lpstr>
      <vt:lpstr>Services Provided by the Sandbox</vt:lpstr>
      <vt:lpstr>Login Credentials</vt:lpstr>
      <vt:lpstr>Setup Ambari Admin Password Manually</vt:lpstr>
      <vt:lpstr>Ambari Admin Login</vt:lpstr>
      <vt:lpstr>Enter the Ambari Welcome URL and then you should see a similar screen:</vt:lpstr>
      <vt:lpstr>The Distributed File System: HDFS </vt:lpstr>
      <vt:lpstr>Sanbox in Azure</vt:lpstr>
      <vt:lpstr>Horton Sandbox Welcome Screen</vt:lpstr>
      <vt:lpstr>Summary: Move Data Between Sanbox and Local Machine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86</cp:revision>
  <dcterms:created xsi:type="dcterms:W3CDTF">2016-09-01T10:07:07Z</dcterms:created>
  <dcterms:modified xsi:type="dcterms:W3CDTF">2018-08-11T23:11:55Z</dcterms:modified>
</cp:coreProperties>
</file>